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64" r:id="rId3"/>
    <p:sldId id="260" r:id="rId4"/>
    <p:sldId id="282" r:id="rId5"/>
    <p:sldId id="257" r:id="rId6"/>
    <p:sldId id="262" r:id="rId7"/>
    <p:sldId id="259" r:id="rId8"/>
    <p:sldId id="261" r:id="rId9"/>
    <p:sldId id="266" r:id="rId10"/>
    <p:sldId id="258" r:id="rId11"/>
    <p:sldId id="267" r:id="rId12"/>
    <p:sldId id="281" r:id="rId13"/>
    <p:sldId id="263" r:id="rId14"/>
    <p:sldId id="269" r:id="rId15"/>
    <p:sldId id="271" r:id="rId16"/>
    <p:sldId id="268" r:id="rId17"/>
    <p:sldId id="270" r:id="rId18"/>
    <p:sldId id="272" r:id="rId19"/>
    <p:sldId id="274" r:id="rId20"/>
    <p:sldId id="273" r:id="rId21"/>
    <p:sldId id="275" r:id="rId22"/>
    <p:sldId id="277" r:id="rId23"/>
    <p:sldId id="279" r:id="rId24"/>
    <p:sldId id="278" r:id="rId25"/>
    <p:sldId id="280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33765-2BEC-4422-8E3E-5625876E8198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69E63-AE2D-4280-9502-D78E2FF8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wanted to share a</a:t>
            </a:r>
            <a:r>
              <a:rPr lang="en-US" baseline="0" dirty="0" smtClean="0"/>
              <a:t> </a:t>
            </a:r>
            <a:r>
              <a:rPr lang="en-US" dirty="0" smtClean="0"/>
              <a:t>couple of projects</a:t>
            </a:r>
            <a:r>
              <a:rPr lang="en-US" baseline="0" dirty="0" smtClean="0"/>
              <a:t> my students have done over the past couple of years and what I am most interested in sharing is the way these projects bring to the forefront ALL the lessons I want to teach. I also think these projects model the best type of learning- experiential and real.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9E63-AE2D-4280-9502-D78E2FF853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0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space where students could come and go and  had to be able to </a:t>
            </a:r>
            <a:r>
              <a:rPr lang="en-US" baseline="0" dirty="0" smtClean="0"/>
              <a:t>make decisions. Rules of composition and scale had to be established right at the start so each student could work when they had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9E63-AE2D-4280-9502-D78E2FF853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Overlapping to avoid awkward</a:t>
            </a:r>
            <a:r>
              <a:rPr lang="en-US" baseline="0" dirty="0" smtClean="0"/>
              <a:t> negative space</a:t>
            </a:r>
          </a:p>
          <a:p>
            <a:r>
              <a:rPr lang="en-US" baseline="0" dirty="0" smtClean="0"/>
              <a:t>Variation in size, keeping in mind the message size sends</a:t>
            </a:r>
          </a:p>
          <a:p>
            <a:r>
              <a:rPr lang="en-US" baseline="0" dirty="0" smtClean="0"/>
              <a:t>Carrying a color or colors across the entire composition for unity</a:t>
            </a:r>
          </a:p>
          <a:p>
            <a:r>
              <a:rPr lang="en-US" baseline="0" dirty="0" smtClean="0"/>
              <a:t>Carrying an element (banner across top) across the entire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9E63-AE2D-4280-9502-D78E2FF85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Complex compositions are the result</a:t>
            </a:r>
            <a:r>
              <a:rPr lang="en-US" baseline="0" dirty="0" smtClean="0"/>
              <a:t> of basic compositional rules established by he group and constant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9E63-AE2D-4280-9502-D78E2FF853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3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9E63-AE2D-4280-9502-D78E2FF853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 rtlCol="0" anchor="b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2F1F41F-F91B-4AAB-97E8-7B49BBF0713E}" type="datetimeFigureOut">
              <a:rPr lang="en-US" smtClean="0"/>
              <a:t>10/3/2011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819DEC4-CD63-42B2-A9DB-C7BD80E09A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ken_robinson_says_schools_kill_creativity.html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d.com/talks/lang/eng/geoff_mulgan_a_short_intro_to_the_studio_school.html" TargetMode="External"/><Relationship Id="rId4" Type="http://schemas.openxmlformats.org/officeDocument/2006/relationships/hyperlink" Target="http://www.ted.com/talks/sir_ken_robinson_bring_on_the_revolution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9.wdp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kategreenbergartstudio.weebly.com/index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8305800" cy="1143000"/>
          </a:xfrm>
        </p:spPr>
        <p:txBody>
          <a:bodyPr/>
          <a:lstStyle/>
          <a:p>
            <a:r>
              <a:rPr lang="en-US" dirty="0" smtClean="0"/>
              <a:t>AENJ Conference 2011</a:t>
            </a:r>
          </a:p>
          <a:p>
            <a:r>
              <a:rPr lang="en-US" dirty="0" smtClean="0"/>
              <a:t>Kate Greenberg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305800" cy="1981200"/>
          </a:xfrm>
        </p:spPr>
        <p:txBody>
          <a:bodyPr/>
          <a:lstStyle/>
          <a:p>
            <a:r>
              <a:rPr lang="en-US" dirty="0" smtClean="0"/>
              <a:t>The Power of Public Art</a:t>
            </a:r>
            <a:br>
              <a:rPr lang="en-US" dirty="0" smtClean="0"/>
            </a:br>
            <a:r>
              <a:rPr lang="en-US" dirty="0" smtClean="0"/>
              <a:t>as a model for teaching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406" y1="15008" x2="31406" y2="15008"/>
                        <a14:foregroundMark x1="22344" y1="23328" x2="22344" y2="23328"/>
                        <a14:foregroundMark x1="16875" y1="31811" x2="16875" y2="31811"/>
                        <a14:foregroundMark x1="14844" y1="42251" x2="14844" y2="42251"/>
                        <a14:foregroundMark x1="14219" y1="50734" x2="14219" y2="50734"/>
                        <a14:foregroundMark x1="16406" y1="61011" x2="16406" y2="61011"/>
                        <a14:foregroundMark x1="20000" y1="69657" x2="20000" y2="69657"/>
                        <a14:foregroundMark x1="28438" y1="80261" x2="28438" y2="80261"/>
                        <a14:foregroundMark x1="40156" y1="85971" x2="40156" y2="85971"/>
                        <a14:foregroundMark x1="52500" y1="87928" x2="52500" y2="87928"/>
                        <a14:foregroundMark x1="67344" y1="84013" x2="67344" y2="84013"/>
                        <a14:foregroundMark x1="77344" y1="78140" x2="77344" y2="78140"/>
                        <a14:foregroundMark x1="84844" y1="66721" x2="84844" y2="66721"/>
                        <a14:foregroundMark x1="88750" y1="52855" x2="88750" y2="52855"/>
                        <a14:foregroundMark x1="87344" y1="36215" x2="87344" y2="36215"/>
                        <a14:foregroundMark x1="81875" y1="24796" x2="81875" y2="24796"/>
                        <a14:foregroundMark x1="73438" y1="16313" x2="73438" y2="16313"/>
                        <a14:foregroundMark x1="63750" y1="11256" x2="63750" y2="11256"/>
                        <a14:foregroundMark x1="39844" y1="11256" x2="39844" y2="11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72999"/>
            <a:ext cx="3050714" cy="29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03208"/>
            <a:ext cx="3581400" cy="53499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algn="ctr"/>
            <a:r>
              <a:rPr lang="en-US" dirty="0" smtClean="0"/>
              <a:t>Color as an element of unity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357069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Shading with Grisaille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43"/>
          <a:stretch/>
        </p:blipFill>
        <p:spPr>
          <a:xfrm>
            <a:off x="533400" y="1295400"/>
            <a:ext cx="774525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0"/>
            <a:ext cx="3543615" cy="529354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touches to bring it all together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357069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studio as a model for all education</a:t>
            </a:r>
            <a:endParaRPr lang="en-US" dirty="0"/>
          </a:p>
        </p:txBody>
      </p:sp>
      <p:pic>
        <p:nvPicPr>
          <p:cNvPr id="1026" name="Picture 2" descr="Ted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3" y="990600"/>
            <a:ext cx="6629400" cy="12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438400"/>
            <a:ext cx="662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Sir Ken </a:t>
            </a:r>
            <a:r>
              <a:rPr lang="en-US" sz="3200" dirty="0">
                <a:solidFill>
                  <a:srgbClr val="FFFF00"/>
                </a:solidFill>
              </a:rPr>
              <a:t>Robinson </a:t>
            </a:r>
            <a:r>
              <a:rPr lang="en-US" sz="3200" dirty="0"/>
              <a:t>says schools kill </a:t>
            </a:r>
            <a:r>
              <a:rPr lang="en-US" sz="3200" dirty="0" smtClean="0"/>
              <a:t>creativity, 2006</a:t>
            </a:r>
          </a:p>
          <a:p>
            <a:endParaRPr lang="en-US" sz="3200" dirty="0" smtClean="0"/>
          </a:p>
          <a:p>
            <a:r>
              <a:rPr lang="en-US" sz="3200" dirty="0">
                <a:solidFill>
                  <a:srgbClr val="FFFF00"/>
                </a:solidFill>
              </a:rPr>
              <a:t>Sir Ken Robinson</a:t>
            </a:r>
            <a:r>
              <a:rPr lang="en-US" sz="3200" dirty="0"/>
              <a:t>: Bring on the learning revolution</a:t>
            </a:r>
            <a:r>
              <a:rPr lang="en-US" sz="3200" dirty="0" smtClean="0"/>
              <a:t>!, 2011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Geoff </a:t>
            </a:r>
            <a:r>
              <a:rPr lang="en-US" sz="3200" dirty="0" err="1">
                <a:solidFill>
                  <a:srgbClr val="FFFF00"/>
                </a:solidFill>
              </a:rPr>
              <a:t>Mulgan</a:t>
            </a:r>
            <a:r>
              <a:rPr lang="en-US" sz="3200" dirty="0"/>
              <a:t>: A short intro to the Studio </a:t>
            </a:r>
            <a:r>
              <a:rPr lang="en-US" sz="3200" dirty="0" smtClean="0"/>
              <a:t>School, 2011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5" name="Left Arrow 4">
            <a:hlinkClick r:id="rId3"/>
          </p:cNvPr>
          <p:cNvSpPr/>
          <p:nvPr/>
        </p:nvSpPr>
        <p:spPr>
          <a:xfrm>
            <a:off x="7696200" y="26670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hlinkClick r:id="rId4"/>
          </p:cNvPr>
          <p:cNvSpPr/>
          <p:nvPr/>
        </p:nvSpPr>
        <p:spPr>
          <a:xfrm>
            <a:off x="7664632" y="41148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hlinkClick r:id="rId5"/>
          </p:cNvPr>
          <p:cNvSpPr/>
          <p:nvPr/>
        </p:nvSpPr>
        <p:spPr>
          <a:xfrm>
            <a:off x="7696200" y="54864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Lunch Break Soup Kitchen</a:t>
            </a:r>
          </a:p>
        </p:txBody>
      </p:sp>
      <p:pic>
        <p:nvPicPr>
          <p:cNvPr id="2050" name="Picture 2" descr="http://d2.static.dvidshub.net/media/thumbs/450x303/photos/1106/421480_q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23" y="1066800"/>
            <a:ext cx="6705600" cy="45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7912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Food bank, soup kitchen, clothing distribution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68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Mural Must include:</a:t>
            </a:r>
          </a:p>
          <a:p>
            <a:pPr marL="0" indent="0">
              <a:buNone/>
            </a:pPr>
            <a:r>
              <a:rPr lang="en-US" dirty="0" smtClean="0"/>
              <a:t>1. Place for daily menu</a:t>
            </a:r>
          </a:p>
          <a:p>
            <a:pPr marL="0" indent="0">
              <a:buNone/>
            </a:pPr>
            <a:r>
              <a:rPr lang="en-US" dirty="0" smtClean="0"/>
              <a:t>2. Place for acknowledging birthdays (could be many at one time)</a:t>
            </a:r>
          </a:p>
          <a:p>
            <a:pPr marL="0" indent="0">
              <a:buNone/>
            </a:pPr>
            <a:r>
              <a:rPr lang="en-US" dirty="0" smtClean="0"/>
              <a:t>3. Name of soup kitchen</a:t>
            </a:r>
          </a:p>
          <a:p>
            <a:pPr marL="0" indent="0">
              <a:buNone/>
            </a:pPr>
            <a:r>
              <a:rPr lang="en-US" dirty="0" smtClean="0"/>
              <a:t>4. Place for inspirational quote</a:t>
            </a:r>
          </a:p>
          <a:p>
            <a:pPr marL="0" indent="0">
              <a:buNone/>
            </a:pPr>
            <a:r>
              <a:rPr lang="en-US" dirty="0" smtClean="0"/>
              <a:t>5. A bounty of foods (fresh fruits, vegetables, deserts, cooked foods (pies, turkey etc.)</a:t>
            </a:r>
          </a:p>
          <a:p>
            <a:pPr marL="0" indent="0">
              <a:buNone/>
            </a:pPr>
            <a:r>
              <a:rPr lang="en-US" dirty="0" smtClean="0"/>
              <a:t>6. Easy to read</a:t>
            </a:r>
          </a:p>
          <a:p>
            <a:pPr marL="0" indent="0">
              <a:buNone/>
            </a:pPr>
            <a:r>
              <a:rPr lang="en-US" dirty="0" smtClean="0"/>
              <a:t>7. Appetizing and appealing to look at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Client Requests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Prioritizing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620000" cy="51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Organizing the composition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62738"/>
            <a:ext cx="7429500" cy="49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Zip </a:t>
            </a:r>
            <a:r>
              <a:rPr lang="en-US" sz="2800" dirty="0" err="1" smtClean="0"/>
              <a:t>Posterman</a:t>
            </a:r>
            <a:r>
              <a:rPr lang="en-US" sz="2800" dirty="0" smtClean="0"/>
              <a:t> Markers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2824"/>
            <a:ext cx="8153400" cy="5458061"/>
          </a:xfrm>
          <a:prstGeom prst="rect">
            <a:avLst/>
          </a:prstGeom>
        </p:spPr>
      </p:pic>
      <p:pic>
        <p:nvPicPr>
          <p:cNvPr id="5" name="Picture 2" descr="Zig Posterman Chisel Basic 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1714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Borders and Order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3672714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>
          <a:xfrm>
            <a:off x="5105400" y="1066800"/>
            <a:ext cx="3422875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Power of teaching  Public Art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88423"/>
            <a:ext cx="8839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perfect </a:t>
            </a:r>
            <a:r>
              <a:rPr lang="en-US" sz="3200" dirty="0" smtClean="0"/>
              <a:t>v</a:t>
            </a:r>
            <a:r>
              <a:rPr lang="en-US" sz="3200" dirty="0"/>
              <a:t>e</a:t>
            </a:r>
            <a:r>
              <a:rPr lang="en-US" sz="3200" dirty="0" smtClean="0"/>
              <a:t>nue for teaching </a:t>
            </a:r>
            <a:r>
              <a:rPr lang="en-US" sz="3200" dirty="0" smtClean="0">
                <a:solidFill>
                  <a:srgbClr val="FFFF00"/>
                </a:solidFill>
              </a:rPr>
              <a:t>everything</a:t>
            </a:r>
            <a:r>
              <a:rPr lang="en-US" sz="3200" dirty="0" smtClean="0"/>
              <a:t> you want to teach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FF00"/>
                </a:solidFill>
              </a:rPr>
              <a:t>Every Aesthetic decision is laden with meaning</a:t>
            </a:r>
          </a:p>
          <a:p>
            <a:endParaRPr lang="en-US" sz="3200" dirty="0" smtClean="0"/>
          </a:p>
          <a:p>
            <a:r>
              <a:rPr lang="en-US" sz="3200" dirty="0" smtClean="0"/>
              <a:t>Models the best type of learning: experiential, cooperative, public and involves problem solving.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FF00"/>
                </a:solidFill>
              </a:rPr>
              <a:t>Gets student art into the public domain and raises awareness in school and in the larger community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6278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14857"/>
          <a:stretch/>
        </p:blipFill>
        <p:spPr>
          <a:xfrm>
            <a:off x="152400" y="2209800"/>
            <a:ext cx="4106497" cy="4521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9" r="3803"/>
          <a:stretch/>
        </p:blipFill>
        <p:spPr>
          <a:xfrm>
            <a:off x="4407639" y="3352800"/>
            <a:ext cx="4736361" cy="317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" r="16286" b="69918"/>
          <a:stretch/>
        </p:blipFill>
        <p:spPr>
          <a:xfrm>
            <a:off x="838200" y="304800"/>
            <a:ext cx="7654834" cy="1635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5617" y="2209800"/>
            <a:ext cx="348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Details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13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Menu of the 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8"/>
          <a:stretch/>
        </p:blipFill>
        <p:spPr>
          <a:xfrm>
            <a:off x="381000" y="1066800"/>
            <a:ext cx="8458200" cy="55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Finished Menu Board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7"/>
          <a:stretch/>
        </p:blipFill>
        <p:spPr>
          <a:xfrm>
            <a:off x="228600" y="1143000"/>
            <a:ext cx="8610600" cy="3921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2578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Happy Clients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66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for Public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620000" cy="43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076252" cy="47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601641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8305800" cy="1143000"/>
          </a:xfrm>
        </p:spPr>
        <p:txBody>
          <a:bodyPr/>
          <a:lstStyle/>
          <a:p>
            <a:r>
              <a:rPr lang="en-US" dirty="0" smtClean="0"/>
              <a:t>AENJ Conference 2011</a:t>
            </a:r>
          </a:p>
          <a:p>
            <a:r>
              <a:rPr lang="en-US" dirty="0" smtClean="0"/>
              <a:t>Kate Greenberg</a:t>
            </a:r>
          </a:p>
          <a:p>
            <a:r>
              <a:rPr lang="en-US" dirty="0" smtClean="0"/>
              <a:t>Kategreenbergartstudio.weebly.com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206" y="533400"/>
            <a:ext cx="8305800" cy="1981200"/>
          </a:xfrm>
        </p:spPr>
        <p:txBody>
          <a:bodyPr/>
          <a:lstStyle/>
          <a:p>
            <a:r>
              <a:rPr lang="en-US" dirty="0" smtClean="0"/>
              <a:t>The Power of Public Art</a:t>
            </a:r>
            <a:br>
              <a:rPr lang="en-US" dirty="0" smtClean="0"/>
            </a:br>
            <a:r>
              <a:rPr lang="en-US" dirty="0" smtClean="0"/>
              <a:t>a model for teaching</a:t>
            </a:r>
            <a:endParaRPr lang="en-US" dirty="0"/>
          </a:p>
        </p:txBody>
      </p:sp>
      <p:pic>
        <p:nvPicPr>
          <p:cNvPr id="4" name="Picture 3" descr="Ms.Greenberg's Art Studio - Home - Google Chrome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3069"/>
            <a:ext cx="381785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6" y="1143000"/>
            <a:ext cx="3570695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3514647" cy="52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Composition and 20 students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723724" cy="55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372372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77687"/>
            <a:ext cx="3365395" cy="4942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Collective rules of composition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066800"/>
            <a:ext cx="3315645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5879954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Collaborative education is the most powerful and best represents the world of </a:t>
            </a:r>
            <a:r>
              <a:rPr lang="en-US" sz="2400" dirty="0" smtClean="0"/>
              <a:t>lifelong </a:t>
            </a:r>
            <a:r>
              <a:rPr lang="en-US" sz="2400" dirty="0"/>
              <a:t>learning and </a:t>
            </a:r>
            <a:r>
              <a:rPr lang="en-US" sz="2400" dirty="0" smtClean="0"/>
              <a:t>the workplace.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47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in the mural should it go?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617332" cy="540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3617332" cy="5403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4223" y="6444342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1960					2010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0800" y="6629008"/>
            <a:ext cx="3429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message of scale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3" y="1524000"/>
            <a:ext cx="2552889" cy="3813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83" y="1524000"/>
            <a:ext cx="2597601" cy="3880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29947" r="27311" b="16190"/>
          <a:stretch/>
        </p:blipFill>
        <p:spPr>
          <a:xfrm>
            <a:off x="474295" y="1524000"/>
            <a:ext cx="2634665" cy="38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Grisaille and later color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0" y="1066800"/>
            <a:ext cx="3683420" cy="550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3667047" cy="547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message of color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1" b="51810"/>
          <a:stretch/>
        </p:blipFill>
        <p:spPr>
          <a:xfrm>
            <a:off x="609600" y="2133600"/>
            <a:ext cx="4307127" cy="330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09" t="14095" b="58476"/>
          <a:stretch/>
        </p:blipFill>
        <p:spPr>
          <a:xfrm>
            <a:off x="5105400" y="1815737"/>
            <a:ext cx="3756937" cy="3622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7912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Referencing American Gothic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04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1142</TotalTime>
  <Words>453</Words>
  <Application>Microsoft Office PowerPoint</Application>
  <PresentationFormat>On-screen Show (4:3)</PresentationFormat>
  <Paragraphs>66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Paper</vt:lpstr>
      <vt:lpstr>The Power of Public Art as a model for teaching</vt:lpstr>
      <vt:lpstr>The Power of teaching  Public Art</vt:lpstr>
      <vt:lpstr>Research</vt:lpstr>
      <vt:lpstr>Composition and 20 students</vt:lpstr>
      <vt:lpstr>Collective rules of composition</vt:lpstr>
      <vt:lpstr>Where in the mural should it go?</vt:lpstr>
      <vt:lpstr>The message of scale</vt:lpstr>
      <vt:lpstr>Grisaille and later color</vt:lpstr>
      <vt:lpstr>The message of color</vt:lpstr>
      <vt:lpstr>Color as an element of unity</vt:lpstr>
      <vt:lpstr>Shading with Grisaille</vt:lpstr>
      <vt:lpstr>Final touches to bring it all together</vt:lpstr>
      <vt:lpstr>The studio as a model for all education</vt:lpstr>
      <vt:lpstr>Lunch Break Soup Kitchen</vt:lpstr>
      <vt:lpstr>Client Requests</vt:lpstr>
      <vt:lpstr>Prioritizing </vt:lpstr>
      <vt:lpstr>Organizing the composition</vt:lpstr>
      <vt:lpstr>Zip Posterman Markers</vt:lpstr>
      <vt:lpstr>Borders and Order</vt:lpstr>
      <vt:lpstr>PowerPoint Presentation</vt:lpstr>
      <vt:lpstr>Menu of the Day</vt:lpstr>
      <vt:lpstr>Finished Menu Board</vt:lpstr>
      <vt:lpstr>Design for Public Space</vt:lpstr>
      <vt:lpstr>PowerPoint Presentation</vt:lpstr>
      <vt:lpstr>PowerPoint Presentation</vt:lpstr>
      <vt:lpstr>The Power of Public Art a model for teaching</vt:lpstr>
    </vt:vector>
  </TitlesOfParts>
  <Company>Ranney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Public Art a model for teaching</dc:title>
  <dc:creator>defuser</dc:creator>
  <cp:lastModifiedBy>defuser</cp:lastModifiedBy>
  <cp:revision>57</cp:revision>
  <dcterms:created xsi:type="dcterms:W3CDTF">2011-10-02T01:51:49Z</dcterms:created>
  <dcterms:modified xsi:type="dcterms:W3CDTF">2011-10-04T00:22:07Z</dcterms:modified>
</cp:coreProperties>
</file>