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60" r:id="rId3"/>
    <p:sldId id="266" r:id="rId4"/>
    <p:sldId id="257" r:id="rId5"/>
    <p:sldId id="258" r:id="rId6"/>
    <p:sldId id="259" r:id="rId7"/>
    <p:sldId id="261" r:id="rId8"/>
    <p:sldId id="263" r:id="rId9"/>
    <p:sldId id="262" r:id="rId10"/>
    <p:sldId id="269" r:id="rId11"/>
    <p:sldId id="264" r:id="rId12"/>
    <p:sldId id="267" r:id="rId13"/>
    <p:sldId id="270" r:id="rId14"/>
    <p:sldId id="268" r:id="rId15"/>
    <p:sldId id="271" r:id="rId16"/>
    <p:sldId id="272" r:id="rId17"/>
    <p:sldId id="273" r:id="rId18"/>
    <p:sldId id="274" r:id="rId19"/>
    <p:sldId id="275" r:id="rId20"/>
    <p:sldId id="278"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300" r:id="rId36"/>
    <p:sldId id="291" r:id="rId37"/>
    <p:sldId id="292" r:id="rId38"/>
    <p:sldId id="293" r:id="rId39"/>
    <p:sldId id="294" r:id="rId40"/>
    <p:sldId id="295" r:id="rId41"/>
    <p:sldId id="296" r:id="rId42"/>
    <p:sldId id="297" r:id="rId43"/>
    <p:sldId id="298" r:id="rId44"/>
    <p:sldId id="299" r:id="rId45"/>
    <p:sldId id="30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9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4DE745-8906-46A7-9753-74824A360FFE}" type="datetimeFigureOut">
              <a:rPr lang="en-US" smtClean="0"/>
              <a:t>10/20/2015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2D72A8-0D6D-4B3D-8C6C-3219EFD89F9E}" type="slidenum">
              <a:rPr lang="en-US" smtClean="0"/>
              <a:t>‹#›</a:t>
            </a:fld>
            <a:endParaRPr lang="en-US"/>
          </a:p>
        </p:txBody>
      </p:sp>
    </p:spTree>
    <p:extLst>
      <p:ext uri="{BB962C8B-B14F-4D97-AF65-F5344CB8AC3E}">
        <p14:creationId xmlns:p14="http://schemas.microsoft.com/office/powerpoint/2010/main" val="1236885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southwest of the Acropolis plateau, right next to the </a:t>
            </a:r>
            <a:r>
              <a:rPr lang="en-US" dirty="0" err="1" smtClean="0"/>
              <a:t>Propylaia</a:t>
            </a:r>
            <a:r>
              <a:rPr lang="en-US" dirty="0" smtClean="0"/>
              <a:t>, has been an important location of a sanctuary dating back to the Mycenaean era. It is a protruding tall mass of rock, strategically located in a way that protects the south flank of the most vulnerable access point and gate to the citadel.</a:t>
            </a:r>
          </a:p>
          <a:p>
            <a:endParaRPr lang="en-US" dirty="0" smtClean="0"/>
          </a:p>
          <a:p>
            <a:r>
              <a:rPr lang="en-US" dirty="0" smtClean="0"/>
              <a:t>Early in its history it was a place of worship for deities associated with wars, perhaps Bronze Age “Nike” gods or goddesses, which with time fused with the cult of Athena Nike of later centuries. Excavations have revealed that on this location an open pit existed that Bronze Age Greeks used to pour libations and to deposit primitive figurines of the deities worshiped.</a:t>
            </a:r>
          </a:p>
          <a:p>
            <a:endParaRPr lang="en-US" dirty="0" smtClean="0"/>
          </a:p>
          <a:p>
            <a:r>
              <a:rPr lang="en-US" dirty="0" smtClean="0"/>
              <a:t>During the Archaic era a small temple stood on the site that faced an altar to its east. This building was destroyed by the Persians in 480 BCE along with the rest of the Acropolis, and was not rebuilt until 435 BCE.</a:t>
            </a:r>
          </a:p>
          <a:p>
            <a:endParaRPr lang="en-US" dirty="0" smtClean="0"/>
          </a:p>
          <a:p>
            <a:r>
              <a:rPr lang="en-US" dirty="0" smtClean="0"/>
              <a:t>The Classical temple that has survived was completed in 420 BCE.</a:t>
            </a:r>
            <a:endParaRPr lang="en-US" dirty="0"/>
          </a:p>
        </p:txBody>
      </p:sp>
      <p:sp>
        <p:nvSpPr>
          <p:cNvPr id="4" name="Slide Number Placeholder 3"/>
          <p:cNvSpPr>
            <a:spLocks noGrp="1"/>
          </p:cNvSpPr>
          <p:nvPr>
            <p:ph type="sldNum" sz="quarter" idx="10"/>
          </p:nvPr>
        </p:nvSpPr>
        <p:spPr/>
        <p:txBody>
          <a:bodyPr/>
          <a:lstStyle/>
          <a:p>
            <a:fld id="{882D72A8-0D6D-4B3D-8C6C-3219EFD89F9E}" type="slidenum">
              <a:rPr lang="en-US" smtClean="0"/>
              <a:t>15</a:t>
            </a:fld>
            <a:endParaRPr lang="en-US"/>
          </a:p>
        </p:txBody>
      </p:sp>
    </p:spTree>
    <p:extLst>
      <p:ext uri="{BB962C8B-B14F-4D97-AF65-F5344CB8AC3E}">
        <p14:creationId xmlns:p14="http://schemas.microsoft.com/office/powerpoint/2010/main" val="240784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sculpted plaque is a perfect example of Classical Greek art from the frieze decorating the exterior of the Parthenon temple, built between 447 and 432 BC to glorify Athens and its divine protector, Athena. It shows one of the high points of the Great </a:t>
            </a:r>
            <a:r>
              <a:rPr lang="en-US" dirty="0" err="1" smtClean="0"/>
              <a:t>Panathenaea</a:t>
            </a:r>
            <a:r>
              <a:rPr lang="en-US" dirty="0" smtClean="0"/>
              <a:t> festival held every four years in Athens. Here, six </a:t>
            </a:r>
            <a:r>
              <a:rPr lang="en-US" dirty="0" err="1" smtClean="0"/>
              <a:t>Ergastines</a:t>
            </a:r>
            <a:r>
              <a:rPr lang="en-US" dirty="0" smtClean="0"/>
              <a:t> (young women in charge of weaving the </a:t>
            </a:r>
            <a:r>
              <a:rPr lang="en-US" dirty="0" err="1" smtClean="0"/>
              <a:t>peplos</a:t>
            </a:r>
            <a:r>
              <a:rPr lang="en-US" dirty="0" smtClean="0"/>
              <a:t> </a:t>
            </a:r>
            <a:r>
              <a:rPr lang="en-US" dirty="0" err="1" smtClean="0"/>
              <a:t>overgarment</a:t>
            </a:r>
            <a:r>
              <a:rPr lang="en-US" dirty="0" smtClean="0"/>
              <a:t> offered to Athena) are greeted by two priests as they walk in procession towards the assembly of the gods.</a:t>
            </a:r>
            <a:endParaRPr lang="en-US" dirty="0"/>
          </a:p>
        </p:txBody>
      </p:sp>
      <p:sp>
        <p:nvSpPr>
          <p:cNvPr id="4" name="Slide Number Placeholder 3"/>
          <p:cNvSpPr>
            <a:spLocks noGrp="1"/>
          </p:cNvSpPr>
          <p:nvPr>
            <p:ph type="sldNum" sz="quarter" idx="10"/>
          </p:nvPr>
        </p:nvSpPr>
        <p:spPr/>
        <p:txBody>
          <a:bodyPr/>
          <a:lstStyle/>
          <a:p>
            <a:fld id="{882D72A8-0D6D-4B3D-8C6C-3219EFD89F9E}" type="slidenum">
              <a:rPr lang="en-US" smtClean="0"/>
              <a:t>17</a:t>
            </a:fld>
            <a:endParaRPr lang="en-US"/>
          </a:p>
        </p:txBody>
      </p:sp>
    </p:spTree>
    <p:extLst>
      <p:ext uri="{BB962C8B-B14F-4D97-AF65-F5344CB8AC3E}">
        <p14:creationId xmlns:p14="http://schemas.microsoft.com/office/powerpoint/2010/main" val="245423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2D72A8-0D6D-4B3D-8C6C-3219EFD89F9E}" type="slidenum">
              <a:rPr lang="en-US" smtClean="0"/>
              <a:t>18</a:t>
            </a:fld>
            <a:endParaRPr lang="en-US"/>
          </a:p>
        </p:txBody>
      </p:sp>
    </p:spTree>
    <p:extLst>
      <p:ext uri="{BB962C8B-B14F-4D97-AF65-F5344CB8AC3E}">
        <p14:creationId xmlns:p14="http://schemas.microsoft.com/office/powerpoint/2010/main" val="2454232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E8208872-6B94-4BD1-9C56-2708A9600ABE}"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C11D5-B0EE-44EF-AF81-EA3EBC09632C}"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08872-6B94-4BD1-9C56-2708A9600ABE}"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C11D5-B0EE-44EF-AF81-EA3EBC09632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08872-6B94-4BD1-9C56-2708A9600ABE}"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C11D5-B0EE-44EF-AF81-EA3EBC09632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E8208872-6B94-4BD1-9C56-2708A9600ABE}"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C11D5-B0EE-44EF-AF81-EA3EBC09632C}"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208872-6B94-4BD1-9C56-2708A9600ABE}"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C11D5-B0EE-44EF-AF81-EA3EBC09632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E8208872-6B94-4BD1-9C56-2708A9600ABE}" type="datetimeFigureOut">
              <a:rPr lang="en-US" smtClean="0"/>
              <a:t>10/20/2015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C11D5-B0EE-44EF-AF81-EA3EBC09632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8208872-6B94-4BD1-9C56-2708A9600ABE}" type="datetimeFigureOut">
              <a:rPr lang="en-US" smtClean="0"/>
              <a:t>10/20/2015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C11D5-B0EE-44EF-AF81-EA3EBC09632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208872-6B94-4BD1-9C56-2708A9600ABE}" type="datetimeFigureOut">
              <a:rPr lang="en-US" smtClean="0"/>
              <a:t>10/20/2015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C11D5-B0EE-44EF-AF81-EA3EBC09632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08872-6B94-4BD1-9C56-2708A9600ABE}" type="datetimeFigureOut">
              <a:rPr lang="en-US" smtClean="0"/>
              <a:t>10/20/2015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C11D5-B0EE-44EF-AF81-EA3EBC09632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08872-6B94-4BD1-9C56-2708A9600ABE}" type="datetimeFigureOut">
              <a:rPr lang="en-US" smtClean="0"/>
              <a:t>10/20/2015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C11D5-B0EE-44EF-AF81-EA3EBC09632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08872-6B94-4BD1-9C56-2708A9600ABE}" type="datetimeFigureOut">
              <a:rPr lang="en-US" smtClean="0"/>
              <a:t>10/20/2015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C11D5-B0EE-44EF-AF81-EA3EBC09632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E8208872-6B94-4BD1-9C56-2708A9600ABE}" type="datetimeFigureOut">
              <a:rPr lang="en-US" smtClean="0"/>
              <a:t>10/20/2015</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997C11D5-B0EE-44EF-AF81-EA3EBC09632C}"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khanacademy.org/test-prep/ap-art-history/ancient-mediterranean-AP/greece-etruria-rome/v/parthenon"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khanacademy.org/test-prep/ap-art-history/ancient-mediterranean-AP/greece-etruria-rome/v/phidias-sculpture-from-the-east-pediment-of-the-parthenon-c-448-432-b-c-e"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khanacademy.org/test-prep/ap-art-history/ancient-mediterranean-AP/greece-etruria-rome/v/sandal-nik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khanacademy.org/test-prep/ap-art-history/ancient-mediterranean-AP/greece-etruria-rome/v/sandal-nike"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khanacademy.org/test-prep/ap-art-history/ancient-mediterranean-AP/greece-etruria-rome/v/parthenon-ergastine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khanacademy.org/humanities/ancient-art-civilizations/greek-art/hellenistic/v/apollonius-boxer-at-rest-c-100-b-c-e"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khanacademy.org/test-prep/ap-art-history/ancient-mediterranean-AP/AP-ancient-etruria/v/sarcophagus-of-the-spouses-rom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gduKQbzS8Cc" TargetMode="Externa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www.history.com/topics/ancient-history/colosseu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tudy.com/academy/lesson/the-roman-arch-definition-construction-history.html" TargetMode="Externa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hyperlink" Target="https://youtu.be/CdNYTjXJPK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khanacademy.org/test-prep/ap-art-history/ancient-mediterranean-AP/ap-ancient-rome/v/column-of-trajan-completed-113-c-e" TargetMode="External"/><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khanacademy.org/test-prep/ap-art-history/ancient-mediterranean-AP/ap-ancient-rome/v/the-pantheon-rome-c-125"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khanacademy.org/test-prep/ap-art-history/ancient-mediterranean-AP/ap-ancient-rome/v/battle-of-the-romans-and-barbarians-ludovisi-battle-sarcophagus-c-250-260-c-e"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khanacademy.org/humanities/ancient-art-civilizations/greek-art/daedalic-archaic/v/anavysos-kouro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khanacademy.org/humanities/ancient-art-civilizations/greek-art/daedalic-archaic/v/peplos-kor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khanacademy.org/test-prep/ap-art-history/ancient-mediterranean-AP/greece-etruria-rome/v/making-greek-vases"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800" dirty="0" smtClean="0"/>
              <a:t>Chapters 5 and 6</a:t>
            </a:r>
          </a:p>
          <a:p>
            <a:r>
              <a:rPr lang="en-US" sz="2800" dirty="0" smtClean="0"/>
              <a:t>Greek and Roman Art</a:t>
            </a:r>
            <a:endParaRPr lang="en-US" sz="2800" dirty="0"/>
          </a:p>
        </p:txBody>
      </p:sp>
      <p:sp>
        <p:nvSpPr>
          <p:cNvPr id="2" name="Title 1"/>
          <p:cNvSpPr>
            <a:spLocks noGrp="1"/>
          </p:cNvSpPr>
          <p:nvPr>
            <p:ph type="ctrTitle"/>
          </p:nvPr>
        </p:nvSpPr>
        <p:spPr/>
        <p:txBody>
          <a:bodyPr/>
          <a:lstStyle/>
          <a:p>
            <a:r>
              <a:rPr lang="en-US" dirty="0" smtClean="0"/>
              <a:t>Mediterranean Art  Part II</a:t>
            </a:r>
            <a:endParaRPr lang="en-US" dirty="0"/>
          </a:p>
        </p:txBody>
      </p:sp>
    </p:spTree>
    <p:extLst>
      <p:ext uri="{BB962C8B-B14F-4D97-AF65-F5344CB8AC3E}">
        <p14:creationId xmlns:p14="http://schemas.microsoft.com/office/powerpoint/2010/main" val="1029066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315200" cy="468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213" y="5380672"/>
            <a:ext cx="7620000" cy="1477328"/>
          </a:xfrm>
          <a:prstGeom prst="rect">
            <a:avLst/>
          </a:prstGeom>
          <a:noFill/>
        </p:spPr>
        <p:txBody>
          <a:bodyPr wrap="square" rtlCol="0">
            <a:spAutoFit/>
          </a:bodyPr>
          <a:lstStyle/>
          <a:p>
            <a:r>
              <a:rPr lang="en-US" dirty="0" err="1" smtClean="0"/>
              <a:t>Kallikrates</a:t>
            </a:r>
            <a:r>
              <a:rPr lang="en-US" dirty="0" smtClean="0"/>
              <a:t> and </a:t>
            </a:r>
            <a:r>
              <a:rPr lang="en-US" dirty="0" err="1" smtClean="0"/>
              <a:t>Iktinos</a:t>
            </a:r>
            <a:endParaRPr lang="en-US" dirty="0" smtClean="0"/>
          </a:p>
          <a:p>
            <a:r>
              <a:rPr lang="en-US" dirty="0" smtClean="0"/>
              <a:t>Title: Parthenon, Acropolis, Athens. View from the Northwest.</a:t>
            </a:r>
          </a:p>
          <a:p>
            <a:r>
              <a:rPr lang="en-US" dirty="0" smtClean="0"/>
              <a:t>Medium: </a:t>
            </a:r>
            <a:r>
              <a:rPr lang="en-US" dirty="0" err="1" smtClean="0"/>
              <a:t>Pantelic</a:t>
            </a:r>
            <a:r>
              <a:rPr lang="en-US" dirty="0" smtClean="0"/>
              <a:t> marble</a:t>
            </a:r>
          </a:p>
          <a:p>
            <a:r>
              <a:rPr lang="en-US" dirty="0" smtClean="0"/>
              <a:t>Size: n/a</a:t>
            </a:r>
          </a:p>
          <a:p>
            <a:r>
              <a:rPr lang="en-US" dirty="0" smtClean="0"/>
              <a:t>Date: 447–432 BCE</a:t>
            </a:r>
            <a:endParaRPr lang="en-US" dirty="0"/>
          </a:p>
        </p:txBody>
      </p:sp>
    </p:spTree>
    <p:extLst>
      <p:ext uri="{BB962C8B-B14F-4D97-AF65-F5344CB8AC3E}">
        <p14:creationId xmlns:p14="http://schemas.microsoft.com/office/powerpoint/2010/main" val="2100854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8238"/>
            <a:ext cx="91440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33763"/>
            <a:ext cx="2500313"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228600"/>
            <a:ext cx="2362200" cy="369332"/>
          </a:xfrm>
          <a:prstGeom prst="rect">
            <a:avLst/>
          </a:prstGeom>
          <a:noFill/>
        </p:spPr>
        <p:txBody>
          <a:bodyPr wrap="square" rtlCol="0">
            <a:spAutoFit/>
          </a:bodyPr>
          <a:lstStyle/>
          <a:p>
            <a:r>
              <a:rPr lang="en-US" dirty="0" smtClean="0"/>
              <a:t>Click on image for video</a:t>
            </a:r>
            <a:endParaRPr lang="en-US" dirty="0"/>
          </a:p>
        </p:txBody>
      </p:sp>
      <p:sp>
        <p:nvSpPr>
          <p:cNvPr id="3" name="TextBox 2"/>
          <p:cNvSpPr txBox="1"/>
          <p:nvPr/>
        </p:nvSpPr>
        <p:spPr>
          <a:xfrm>
            <a:off x="3124200" y="6248400"/>
            <a:ext cx="2895600" cy="369332"/>
          </a:xfrm>
          <a:prstGeom prst="rect">
            <a:avLst/>
          </a:prstGeom>
          <a:noFill/>
        </p:spPr>
        <p:txBody>
          <a:bodyPr wrap="square" rtlCol="0">
            <a:spAutoFit/>
          </a:bodyPr>
          <a:lstStyle/>
          <a:p>
            <a:r>
              <a:rPr lang="en-US" dirty="0" smtClean="0"/>
              <a:t>Treasury and temple</a:t>
            </a:r>
            <a:endParaRPr lang="en-US" dirty="0"/>
          </a:p>
        </p:txBody>
      </p:sp>
    </p:spTree>
    <p:extLst>
      <p:ext uri="{BB962C8B-B14F-4D97-AF65-F5344CB8AC3E}">
        <p14:creationId xmlns:p14="http://schemas.microsoft.com/office/powerpoint/2010/main" val="146832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1" y="139700"/>
            <a:ext cx="914400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09" y="3213100"/>
            <a:ext cx="8077200" cy="358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0" y="3657600"/>
            <a:ext cx="2500009" cy="369332"/>
          </a:xfrm>
          <a:prstGeom prst="rect">
            <a:avLst/>
          </a:prstGeom>
          <a:noFill/>
        </p:spPr>
        <p:txBody>
          <a:bodyPr wrap="square" rtlCol="0">
            <a:spAutoFit/>
          </a:bodyPr>
          <a:lstStyle/>
          <a:p>
            <a:r>
              <a:rPr lang="en-US" dirty="0" smtClean="0">
                <a:solidFill>
                  <a:schemeClr val="bg1"/>
                </a:solidFill>
              </a:rPr>
              <a:t>Click on image for video</a:t>
            </a:r>
            <a:endParaRPr lang="en-US" dirty="0">
              <a:solidFill>
                <a:schemeClr val="bg1"/>
              </a:solidFill>
            </a:endParaRPr>
          </a:p>
        </p:txBody>
      </p:sp>
    </p:spTree>
    <p:extLst>
      <p:ext uri="{BB962C8B-B14F-4D97-AF65-F5344CB8AC3E}">
        <p14:creationId xmlns:p14="http://schemas.microsoft.com/office/powerpoint/2010/main" val="36252555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82621"/>
            <a:ext cx="2737204" cy="5776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81000"/>
            <a:ext cx="3482554" cy="576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581400"/>
            <a:ext cx="1752600" cy="2585323"/>
          </a:xfrm>
          <a:prstGeom prst="rect">
            <a:avLst/>
          </a:prstGeom>
          <a:noFill/>
        </p:spPr>
        <p:txBody>
          <a:bodyPr wrap="square" rtlCol="0">
            <a:spAutoFit/>
          </a:bodyPr>
          <a:lstStyle/>
          <a:p>
            <a:r>
              <a:rPr lang="en-US" dirty="0" err="1" smtClean="0"/>
              <a:t>Kritian</a:t>
            </a:r>
            <a:r>
              <a:rPr lang="en-US" dirty="0" smtClean="0"/>
              <a:t> Boy</a:t>
            </a:r>
          </a:p>
          <a:p>
            <a:r>
              <a:rPr lang="en-US" dirty="0" smtClean="0"/>
              <a:t>Medium: Marble</a:t>
            </a:r>
          </a:p>
          <a:p>
            <a:r>
              <a:rPr lang="en-US" dirty="0" smtClean="0"/>
              <a:t>Size: height 3'10" (1.17 m)</a:t>
            </a:r>
          </a:p>
          <a:p>
            <a:r>
              <a:rPr lang="en-US" dirty="0" smtClean="0"/>
              <a:t>Date: c. 480 BCE</a:t>
            </a:r>
          </a:p>
          <a:p>
            <a:r>
              <a:rPr lang="en-US" dirty="0" smtClean="0"/>
              <a:t>Source/Museum: From Acropolis, Athens / Acropolis Museum, Athens</a:t>
            </a:r>
            <a:endParaRPr lang="en-US" dirty="0"/>
          </a:p>
        </p:txBody>
      </p:sp>
    </p:spTree>
    <p:extLst>
      <p:ext uri="{BB962C8B-B14F-4D97-AF65-F5344CB8AC3E}">
        <p14:creationId xmlns:p14="http://schemas.microsoft.com/office/powerpoint/2010/main" val="3850304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4763"/>
            <a:ext cx="2828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7073" y="3276600"/>
            <a:ext cx="2514600" cy="2585323"/>
          </a:xfrm>
          <a:prstGeom prst="rect">
            <a:avLst/>
          </a:prstGeom>
          <a:noFill/>
        </p:spPr>
        <p:txBody>
          <a:bodyPr wrap="square" rtlCol="0">
            <a:spAutoFit/>
          </a:bodyPr>
          <a:lstStyle/>
          <a:p>
            <a:r>
              <a:rPr lang="en-US" dirty="0" smtClean="0"/>
              <a:t>Spear Bearer (</a:t>
            </a:r>
            <a:r>
              <a:rPr lang="en-US" dirty="0" err="1" smtClean="0"/>
              <a:t>Doryphoros</a:t>
            </a:r>
            <a:r>
              <a:rPr lang="en-US" dirty="0" smtClean="0"/>
              <a:t>), also known as Achilles</a:t>
            </a:r>
          </a:p>
          <a:p>
            <a:r>
              <a:rPr lang="en-US" dirty="0" smtClean="0"/>
              <a:t>Medium: Marble (tree trunk and brace strut are Roman additions)</a:t>
            </a:r>
          </a:p>
          <a:p>
            <a:r>
              <a:rPr lang="en-US" dirty="0" smtClean="0"/>
              <a:t>Size: height 6'11" (2.12 m)</a:t>
            </a:r>
          </a:p>
          <a:p>
            <a:r>
              <a:rPr lang="en-US" dirty="0" smtClean="0"/>
              <a:t>Date: Roman copy after the original bronze of c. 450–440 BCE</a:t>
            </a:r>
            <a:endParaRPr lang="en-US" dirty="0"/>
          </a:p>
        </p:txBody>
      </p:sp>
      <p:sp>
        <p:nvSpPr>
          <p:cNvPr id="3" name="TextBox 2"/>
          <p:cNvSpPr txBox="1"/>
          <p:nvPr/>
        </p:nvSpPr>
        <p:spPr>
          <a:xfrm>
            <a:off x="399473" y="6172200"/>
            <a:ext cx="2209800" cy="369332"/>
          </a:xfrm>
          <a:prstGeom prst="rect">
            <a:avLst/>
          </a:prstGeom>
          <a:noFill/>
        </p:spPr>
        <p:txBody>
          <a:bodyPr wrap="square" rtlCol="0">
            <a:spAutoFit/>
          </a:bodyPr>
          <a:lstStyle/>
          <a:p>
            <a:r>
              <a:rPr lang="en-US" dirty="0" smtClean="0"/>
              <a:t>High Classical</a:t>
            </a:r>
            <a:endParaRPr lang="en-US" dirty="0"/>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974" t="-607" r="21988" b="607"/>
          <a:stretch/>
        </p:blipFill>
        <p:spPr bwMode="auto">
          <a:xfrm>
            <a:off x="6317965" y="152400"/>
            <a:ext cx="249997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17965" y="6172200"/>
            <a:ext cx="2140235" cy="646331"/>
          </a:xfrm>
          <a:prstGeom prst="rect">
            <a:avLst/>
          </a:prstGeom>
          <a:noFill/>
        </p:spPr>
        <p:txBody>
          <a:bodyPr wrap="square" rtlCol="0">
            <a:spAutoFit/>
          </a:bodyPr>
          <a:lstStyle/>
          <a:p>
            <a:r>
              <a:rPr lang="en-US" dirty="0" err="1" smtClean="0"/>
              <a:t>Anavysos</a:t>
            </a:r>
            <a:r>
              <a:rPr lang="en-US" dirty="0" smtClean="0"/>
              <a:t> </a:t>
            </a:r>
            <a:r>
              <a:rPr lang="en-US" dirty="0" err="1" smtClean="0"/>
              <a:t>Kouros</a:t>
            </a:r>
            <a:r>
              <a:rPr lang="en-US" dirty="0" smtClean="0"/>
              <a:t>, Archaic</a:t>
            </a:r>
            <a:endParaRPr lang="en-US" dirty="0"/>
          </a:p>
        </p:txBody>
      </p:sp>
    </p:spTree>
    <p:extLst>
      <p:ext uri="{BB962C8B-B14F-4D97-AF65-F5344CB8AC3E}">
        <p14:creationId xmlns:p14="http://schemas.microsoft.com/office/powerpoint/2010/main" val="3952760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613" y="533400"/>
            <a:ext cx="696277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90613" y="5486400"/>
            <a:ext cx="5157787" cy="400110"/>
          </a:xfrm>
          <a:prstGeom prst="rect">
            <a:avLst/>
          </a:prstGeom>
          <a:noFill/>
        </p:spPr>
        <p:txBody>
          <a:bodyPr wrap="square" rtlCol="0">
            <a:spAutoFit/>
          </a:bodyPr>
          <a:lstStyle/>
          <a:p>
            <a:r>
              <a:rPr lang="en-US" sz="2000" dirty="0" smtClean="0"/>
              <a:t>Temple of Athena Nike, Marble, 420 BCE.  </a:t>
            </a:r>
            <a:endParaRPr lang="en-US" sz="2000" dirty="0"/>
          </a:p>
        </p:txBody>
      </p:sp>
    </p:spTree>
    <p:extLst>
      <p:ext uri="{BB962C8B-B14F-4D97-AF65-F5344CB8AC3E}">
        <p14:creationId xmlns:p14="http://schemas.microsoft.com/office/powerpoint/2010/main" val="2028989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
            <a:ext cx="3508345" cy="587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549324"/>
            <a:ext cx="1981200" cy="5078313"/>
          </a:xfrm>
          <a:prstGeom prst="rect">
            <a:avLst/>
          </a:prstGeom>
          <a:noFill/>
        </p:spPr>
        <p:txBody>
          <a:bodyPr wrap="square" rtlCol="0">
            <a:spAutoFit/>
          </a:bodyPr>
          <a:lstStyle/>
          <a:p>
            <a:r>
              <a:rPr lang="en-US" dirty="0" smtClean="0"/>
              <a:t>Nike (Victory) Adjusting Her Sandal</a:t>
            </a:r>
          </a:p>
          <a:p>
            <a:r>
              <a:rPr lang="en-US" dirty="0" smtClean="0"/>
              <a:t>Medium: Marble </a:t>
            </a:r>
          </a:p>
          <a:p>
            <a:r>
              <a:rPr lang="en-US" dirty="0" smtClean="0"/>
              <a:t>Size: height 3' 6" (1.06 m)</a:t>
            </a:r>
          </a:p>
          <a:p>
            <a:r>
              <a:rPr lang="en-US" dirty="0" smtClean="0"/>
              <a:t>Date: Last quarter of the 5th century (perhaps 410–405) BCE</a:t>
            </a:r>
          </a:p>
          <a:p>
            <a:r>
              <a:rPr lang="en-US" dirty="0" smtClean="0"/>
              <a:t>Source/Museum: Fragment of relief decoration from the parapet (now destroyed), Temple of Athena Nike, Acropolis, Athens / Acropolis Museum, Athens</a:t>
            </a:r>
            <a:endParaRPr lang="en-US" dirty="0"/>
          </a:p>
        </p:txBody>
      </p:sp>
      <p:sp>
        <p:nvSpPr>
          <p:cNvPr id="3" name="TextBox 2"/>
          <p:cNvSpPr txBox="1"/>
          <p:nvPr/>
        </p:nvSpPr>
        <p:spPr>
          <a:xfrm>
            <a:off x="6781800" y="4114800"/>
            <a:ext cx="1676400" cy="646331"/>
          </a:xfrm>
          <a:prstGeom prst="rect">
            <a:avLst/>
          </a:prstGeom>
          <a:noFill/>
        </p:spPr>
        <p:txBody>
          <a:bodyPr wrap="square" rtlCol="0">
            <a:spAutoFit/>
          </a:bodyPr>
          <a:lstStyle/>
          <a:p>
            <a:r>
              <a:rPr lang="en-US" dirty="0" smtClean="0"/>
              <a:t>Click on image for video</a:t>
            </a:r>
            <a:endParaRPr lang="en-US" dirty="0"/>
          </a:p>
        </p:txBody>
      </p:sp>
    </p:spTree>
    <p:extLst>
      <p:ext uri="{BB962C8B-B14F-4D97-AF65-F5344CB8AC3E}">
        <p14:creationId xmlns:p14="http://schemas.microsoft.com/office/powerpoint/2010/main" val="4090860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362200"/>
            <a:ext cx="7010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228600"/>
            <a:ext cx="7543800" cy="1754326"/>
          </a:xfrm>
          <a:prstGeom prst="rect">
            <a:avLst/>
          </a:prstGeom>
          <a:noFill/>
        </p:spPr>
        <p:txBody>
          <a:bodyPr wrap="square" rtlCol="0">
            <a:spAutoFit/>
          </a:bodyPr>
          <a:lstStyle/>
          <a:p>
            <a:r>
              <a:rPr lang="en-US" dirty="0" smtClean="0"/>
              <a:t>This sculpted plaque is a perfect example of Classical Greek art from the frieze decorating the exterior of the Parthenon temple, built between 447 and 432 BC to glorify Athens and its divine protector, Athena. It shows one of the high points of the Great </a:t>
            </a:r>
            <a:r>
              <a:rPr lang="en-US" dirty="0" err="1" smtClean="0"/>
              <a:t>Panathenaea</a:t>
            </a:r>
            <a:r>
              <a:rPr lang="en-US" dirty="0" smtClean="0"/>
              <a:t> festival held every four years in Athens. Here, six </a:t>
            </a:r>
            <a:r>
              <a:rPr lang="en-US" dirty="0" err="1" smtClean="0"/>
              <a:t>Ergastines</a:t>
            </a:r>
            <a:r>
              <a:rPr lang="en-US" dirty="0" smtClean="0"/>
              <a:t> (young women in charge of weaving the </a:t>
            </a:r>
            <a:r>
              <a:rPr lang="en-US" dirty="0" err="1" smtClean="0"/>
              <a:t>peplos</a:t>
            </a:r>
            <a:r>
              <a:rPr lang="en-US" dirty="0" smtClean="0"/>
              <a:t> </a:t>
            </a:r>
            <a:r>
              <a:rPr lang="en-US" dirty="0" err="1" smtClean="0"/>
              <a:t>overgarment</a:t>
            </a:r>
            <a:r>
              <a:rPr lang="en-US" dirty="0" smtClean="0"/>
              <a:t> offered to Athena) are greeted by two priests as they walk in procession towards the assembly of the gods.</a:t>
            </a:r>
            <a:endParaRPr lang="en-US" dirty="0"/>
          </a:p>
        </p:txBody>
      </p:sp>
      <p:sp>
        <p:nvSpPr>
          <p:cNvPr id="4" name="TextBox 3"/>
          <p:cNvSpPr txBox="1"/>
          <p:nvPr/>
        </p:nvSpPr>
        <p:spPr>
          <a:xfrm>
            <a:off x="1066800" y="6019800"/>
            <a:ext cx="4724400" cy="369332"/>
          </a:xfrm>
          <a:prstGeom prst="rect">
            <a:avLst/>
          </a:prstGeom>
          <a:noFill/>
        </p:spPr>
        <p:txBody>
          <a:bodyPr wrap="square" rtlCol="0">
            <a:spAutoFit/>
          </a:bodyPr>
          <a:lstStyle/>
          <a:p>
            <a:r>
              <a:rPr lang="en-US" dirty="0" smtClean="0"/>
              <a:t>Click on image for video</a:t>
            </a:r>
            <a:endParaRPr lang="en-US" dirty="0"/>
          </a:p>
        </p:txBody>
      </p:sp>
    </p:spTree>
    <p:extLst>
      <p:ext uri="{BB962C8B-B14F-4D97-AF65-F5344CB8AC3E}">
        <p14:creationId xmlns:p14="http://schemas.microsoft.com/office/powerpoint/2010/main" val="1507341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28600"/>
            <a:ext cx="3276600" cy="369332"/>
          </a:xfrm>
          <a:prstGeom prst="rect">
            <a:avLst/>
          </a:prstGeom>
          <a:noFill/>
        </p:spPr>
        <p:txBody>
          <a:bodyPr wrap="square" rtlCol="0">
            <a:spAutoFit/>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74902"/>
            <a:ext cx="4724400" cy="663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0218" y="4191000"/>
            <a:ext cx="3754582" cy="1200329"/>
          </a:xfrm>
          <a:prstGeom prst="rect">
            <a:avLst/>
          </a:prstGeom>
        </p:spPr>
        <p:txBody>
          <a:bodyPr wrap="square">
            <a:spAutoFit/>
          </a:bodyPr>
          <a:lstStyle/>
          <a:p>
            <a:r>
              <a:rPr lang="en-US" dirty="0"/>
              <a:t>Title: Grave Stele of </a:t>
            </a:r>
            <a:r>
              <a:rPr lang="en-US" dirty="0" err="1"/>
              <a:t>Hegeso</a:t>
            </a:r>
            <a:endParaRPr lang="en-US" dirty="0"/>
          </a:p>
          <a:p>
            <a:r>
              <a:rPr lang="en-US" dirty="0"/>
              <a:t>Medium: Marble</a:t>
            </a:r>
          </a:p>
          <a:p>
            <a:r>
              <a:rPr lang="en-US" dirty="0"/>
              <a:t>Size: height 5'2" (1.58 m)</a:t>
            </a:r>
          </a:p>
          <a:p>
            <a:r>
              <a:rPr lang="en-US" dirty="0"/>
              <a:t>Date: c. 410–400 BCE</a:t>
            </a:r>
          </a:p>
        </p:txBody>
      </p:sp>
    </p:spTree>
    <p:extLst>
      <p:ext uri="{BB962C8B-B14F-4D97-AF65-F5344CB8AC3E}">
        <p14:creationId xmlns:p14="http://schemas.microsoft.com/office/powerpoint/2010/main" val="1165861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2609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495800"/>
            <a:ext cx="4572000" cy="1200329"/>
          </a:xfrm>
          <a:prstGeom prst="rect">
            <a:avLst/>
          </a:prstGeom>
        </p:spPr>
        <p:txBody>
          <a:bodyPr>
            <a:spAutoFit/>
          </a:bodyPr>
          <a:lstStyle/>
          <a:p>
            <a:r>
              <a:rPr lang="en-US" dirty="0"/>
              <a:t>Title: Nike (Victory) of Samothrace</a:t>
            </a:r>
          </a:p>
          <a:p>
            <a:r>
              <a:rPr lang="en-US" dirty="0"/>
              <a:t>Medium: Marble </a:t>
            </a:r>
          </a:p>
          <a:p>
            <a:r>
              <a:rPr lang="en-US" dirty="0"/>
              <a:t>Size: height 8'1" (2.45 m)</a:t>
            </a:r>
          </a:p>
          <a:p>
            <a:r>
              <a:rPr lang="en-US" dirty="0"/>
              <a:t>Date: c. 180 BCE (?)</a:t>
            </a:r>
          </a:p>
        </p:txBody>
      </p:sp>
    </p:spTree>
    <p:extLst>
      <p:ext uri="{BB962C8B-B14F-4D97-AF65-F5344CB8AC3E}">
        <p14:creationId xmlns:p14="http://schemas.microsoft.com/office/powerpoint/2010/main" val="411086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Questions for Greek Art</a:t>
            </a:r>
            <a:endParaRPr lang="en-US" dirty="0"/>
          </a:p>
        </p:txBody>
      </p:sp>
      <p:sp>
        <p:nvSpPr>
          <p:cNvPr id="4" name="TextBox 3"/>
          <p:cNvSpPr txBox="1"/>
          <p:nvPr/>
        </p:nvSpPr>
        <p:spPr>
          <a:xfrm>
            <a:off x="609600" y="1828800"/>
            <a:ext cx="7924800" cy="3693319"/>
          </a:xfrm>
          <a:prstGeom prst="rect">
            <a:avLst/>
          </a:prstGeom>
          <a:noFill/>
        </p:spPr>
        <p:txBody>
          <a:bodyPr wrap="square" rtlCol="0">
            <a:spAutoFit/>
          </a:bodyPr>
          <a:lstStyle/>
          <a:p>
            <a:pPr marL="342900" indent="-342900">
              <a:buFont typeface="+mj-lt"/>
              <a:buAutoNum type="arabicPeriod"/>
            </a:pPr>
            <a:r>
              <a:rPr lang="en-US" dirty="0">
                <a:solidFill>
                  <a:srgbClr val="FFFFFF"/>
                </a:solidFill>
              </a:rPr>
              <a:t>How did works of art and architecture function </a:t>
            </a:r>
            <a:r>
              <a:rPr lang="en-US" dirty="0" smtClean="0">
                <a:solidFill>
                  <a:srgbClr val="FFFFFF"/>
                </a:solidFill>
              </a:rPr>
              <a:t>in Greece?</a:t>
            </a:r>
            <a:endParaRPr lang="en-US" dirty="0">
              <a:solidFill>
                <a:srgbClr val="FFFFFF"/>
              </a:solidFill>
            </a:endParaRPr>
          </a:p>
          <a:p>
            <a:pPr marL="342900" indent="-342900">
              <a:buFont typeface="+mj-lt"/>
              <a:buAutoNum type="arabicPeriod"/>
            </a:pPr>
            <a:endParaRPr lang="en-US" dirty="0">
              <a:solidFill>
                <a:srgbClr val="FFFFFF"/>
              </a:solidFill>
            </a:endParaRPr>
          </a:p>
          <a:p>
            <a:pPr marL="342900" indent="-342900">
              <a:buFont typeface="+mj-lt"/>
              <a:buAutoNum type="arabicPeriod"/>
            </a:pPr>
            <a:r>
              <a:rPr lang="en-US" dirty="0">
                <a:solidFill>
                  <a:srgbClr val="FFFFFF"/>
                </a:solidFill>
              </a:rPr>
              <a:t>What styles developed to portray deities and human figures?</a:t>
            </a:r>
          </a:p>
          <a:p>
            <a:pPr marL="342900" indent="-342900">
              <a:buFont typeface="+mj-lt"/>
              <a:buAutoNum type="arabicPeriod"/>
            </a:pPr>
            <a:endParaRPr lang="en-US" dirty="0">
              <a:solidFill>
                <a:srgbClr val="FFFFFF"/>
              </a:solidFill>
            </a:endParaRPr>
          </a:p>
          <a:p>
            <a:pPr marL="342900" indent="-342900">
              <a:buFont typeface="+mj-lt"/>
              <a:buAutoNum type="arabicPeriod"/>
            </a:pPr>
            <a:r>
              <a:rPr lang="en-US" dirty="0">
                <a:solidFill>
                  <a:srgbClr val="FFFFFF"/>
                </a:solidFill>
              </a:rPr>
              <a:t>How did these forms reflect </a:t>
            </a:r>
            <a:r>
              <a:rPr lang="en-US" dirty="0" smtClean="0">
                <a:solidFill>
                  <a:srgbClr val="FFFFFF"/>
                </a:solidFill>
              </a:rPr>
              <a:t>Greek values and culture? Make </a:t>
            </a:r>
            <a:r>
              <a:rPr lang="en-US" dirty="0">
                <a:solidFill>
                  <a:srgbClr val="FFFFFF"/>
                </a:solidFill>
              </a:rPr>
              <a:t>connections between a culture, it’s political structure and religious beliefs and the stylistic characteristics of the art made during this time</a:t>
            </a:r>
            <a:r>
              <a:rPr lang="en-US" dirty="0" smtClean="0">
                <a:solidFill>
                  <a:srgbClr val="FFFFFF"/>
                </a:solidFill>
              </a:rPr>
              <a:t>. </a:t>
            </a:r>
            <a:r>
              <a:rPr lang="en-US" dirty="0">
                <a:solidFill>
                  <a:srgbClr val="FFFFFF"/>
                </a:solidFill>
              </a:rPr>
              <a:t>For example: How are the values of idealism, rationalism and humanism expressed in Greek art and architecture?</a:t>
            </a:r>
          </a:p>
          <a:p>
            <a:pPr marL="342900" indent="-342900">
              <a:buFont typeface="+mj-lt"/>
              <a:buAutoNum type="arabicPeriod"/>
            </a:pPr>
            <a:endParaRPr lang="en-US" dirty="0">
              <a:solidFill>
                <a:srgbClr val="FFFFFF"/>
              </a:solidFill>
            </a:endParaRPr>
          </a:p>
          <a:p>
            <a:pPr marL="342900" indent="-342900">
              <a:buFont typeface="+mj-lt"/>
              <a:buAutoNum type="arabicPeriod"/>
            </a:pPr>
            <a:r>
              <a:rPr lang="en-US" dirty="0">
                <a:solidFill>
                  <a:srgbClr val="FFFFFF"/>
                </a:solidFill>
              </a:rPr>
              <a:t>What techniques are developed to identify important historical figures or events?</a:t>
            </a:r>
          </a:p>
          <a:p>
            <a:pPr marL="342900" indent="-342900">
              <a:buFont typeface="+mj-lt"/>
              <a:buAutoNum type="arabicPeriod"/>
            </a:pPr>
            <a:endParaRPr lang="en-US" dirty="0">
              <a:solidFill>
                <a:srgbClr val="FFFFFF"/>
              </a:solidFill>
            </a:endParaRPr>
          </a:p>
          <a:p>
            <a:pPr marL="342900" indent="-342900">
              <a:buFont typeface="+mj-lt"/>
              <a:buAutoNum type="arabicPeriod"/>
            </a:pPr>
            <a:r>
              <a:rPr lang="en-US" dirty="0">
                <a:solidFill>
                  <a:srgbClr val="FFFFFF"/>
                </a:solidFill>
              </a:rPr>
              <a:t>How is power and authority expressed in art and architecture</a:t>
            </a:r>
            <a:r>
              <a:rPr lang="en-US" dirty="0" smtClean="0">
                <a:solidFill>
                  <a:srgbClr val="FFFFFF"/>
                </a:solidFill>
              </a:rPr>
              <a:t>?</a:t>
            </a:r>
          </a:p>
          <a:p>
            <a:endParaRPr lang="en-US" dirty="0">
              <a:solidFill>
                <a:srgbClr val="FFFFFF"/>
              </a:solidFill>
            </a:endParaRPr>
          </a:p>
        </p:txBody>
      </p:sp>
    </p:spTree>
    <p:extLst>
      <p:ext uri="{BB962C8B-B14F-4D97-AF65-F5344CB8AC3E}">
        <p14:creationId xmlns:p14="http://schemas.microsoft.com/office/powerpoint/2010/main" val="3095788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952" y="533400"/>
            <a:ext cx="4935295"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464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2613"/>
            <a:ext cx="9144000"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52400"/>
            <a:ext cx="6532418" cy="1200329"/>
          </a:xfrm>
          <a:prstGeom prst="rect">
            <a:avLst/>
          </a:prstGeom>
        </p:spPr>
        <p:txBody>
          <a:bodyPr wrap="square">
            <a:spAutoFit/>
          </a:bodyPr>
          <a:lstStyle/>
          <a:p>
            <a:r>
              <a:rPr lang="en-US" dirty="0"/>
              <a:t>Title: Reconstructed west front of the altar from </a:t>
            </a:r>
            <a:r>
              <a:rPr lang="en-US" dirty="0" err="1"/>
              <a:t>Pergamon</a:t>
            </a:r>
            <a:r>
              <a:rPr lang="en-US" dirty="0"/>
              <a:t>, Turkey</a:t>
            </a:r>
          </a:p>
          <a:p>
            <a:r>
              <a:rPr lang="en-US" dirty="0"/>
              <a:t>Medium: Marble </a:t>
            </a:r>
          </a:p>
          <a:p>
            <a:r>
              <a:rPr lang="en-US" dirty="0"/>
              <a:t>Size: Height of figure 7'7" (2.3 m)</a:t>
            </a:r>
          </a:p>
          <a:p>
            <a:r>
              <a:rPr lang="en-US" dirty="0"/>
              <a:t>Date: c. 175–150 </a:t>
            </a:r>
            <a:r>
              <a:rPr lang="en-US" dirty="0" smtClean="0"/>
              <a:t>BCE</a:t>
            </a:r>
            <a:endParaRPr lang="en-US" dirty="0"/>
          </a:p>
        </p:txBody>
      </p:sp>
    </p:spTree>
    <p:extLst>
      <p:ext uri="{BB962C8B-B14F-4D97-AF65-F5344CB8AC3E}">
        <p14:creationId xmlns:p14="http://schemas.microsoft.com/office/powerpoint/2010/main" val="1175481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
            <a:ext cx="7010400" cy="519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5334441"/>
            <a:ext cx="8763000" cy="1477328"/>
          </a:xfrm>
          <a:prstGeom prst="rect">
            <a:avLst/>
          </a:prstGeom>
        </p:spPr>
        <p:txBody>
          <a:bodyPr wrap="square">
            <a:spAutoFit/>
          </a:bodyPr>
          <a:lstStyle/>
          <a:p>
            <a:r>
              <a:rPr lang="en-US" dirty="0"/>
              <a:t>Title: Athena Attacking the Giants</a:t>
            </a:r>
          </a:p>
          <a:p>
            <a:r>
              <a:rPr lang="en-US" dirty="0"/>
              <a:t>Medium: Marble</a:t>
            </a:r>
          </a:p>
          <a:p>
            <a:r>
              <a:rPr lang="en-US" dirty="0"/>
              <a:t>Size: frieze height 7'7" (2.3 m)</a:t>
            </a:r>
          </a:p>
          <a:p>
            <a:r>
              <a:rPr lang="en-US" dirty="0"/>
              <a:t>Date: c. 175–150 BCE</a:t>
            </a:r>
          </a:p>
          <a:p>
            <a:r>
              <a:rPr lang="en-US" dirty="0"/>
              <a:t>Source/Museum: Detail of the frieze from the east front of the altar from </a:t>
            </a:r>
            <a:r>
              <a:rPr lang="en-US" dirty="0" err="1"/>
              <a:t>Pergamon</a:t>
            </a:r>
            <a:r>
              <a:rPr lang="en-US" dirty="0"/>
              <a:t> </a:t>
            </a:r>
          </a:p>
        </p:txBody>
      </p:sp>
    </p:spTree>
    <p:extLst>
      <p:ext uri="{BB962C8B-B14F-4D97-AF65-F5344CB8AC3E}">
        <p14:creationId xmlns:p14="http://schemas.microsoft.com/office/powerpoint/2010/main" val="983146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160" y="228600"/>
            <a:ext cx="451104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3657600"/>
            <a:ext cx="1676400" cy="2031325"/>
          </a:xfrm>
          <a:prstGeom prst="rect">
            <a:avLst/>
          </a:prstGeom>
          <a:noFill/>
        </p:spPr>
        <p:txBody>
          <a:bodyPr wrap="square" rtlCol="0">
            <a:spAutoFit/>
          </a:bodyPr>
          <a:lstStyle/>
          <a:p>
            <a:r>
              <a:rPr lang="en-US" dirty="0"/>
              <a:t>Title: Veiled and Masked Dancer</a:t>
            </a:r>
          </a:p>
          <a:p>
            <a:r>
              <a:rPr lang="en-US" dirty="0"/>
              <a:t>Medium: Bronze</a:t>
            </a:r>
          </a:p>
          <a:p>
            <a:r>
              <a:rPr lang="en-US" dirty="0"/>
              <a:t>Size: height 8 ⅛" (20.7 cm)</a:t>
            </a:r>
          </a:p>
          <a:p>
            <a:r>
              <a:rPr lang="en-US" dirty="0"/>
              <a:t>Date: Late 3rd or 2nd century BCE</a:t>
            </a:r>
          </a:p>
        </p:txBody>
      </p:sp>
    </p:spTree>
    <p:extLst>
      <p:ext uri="{BB962C8B-B14F-4D97-AF65-F5344CB8AC3E}">
        <p14:creationId xmlns:p14="http://schemas.microsoft.com/office/powerpoint/2010/main" val="1868157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657600"/>
            <a:ext cx="1676400" cy="2031325"/>
          </a:xfrm>
          <a:prstGeom prst="rect">
            <a:avLst/>
          </a:prstGeom>
          <a:noFill/>
        </p:spPr>
        <p:txBody>
          <a:bodyPr wrap="square" rtlCol="0">
            <a:spAutoFit/>
          </a:bodyPr>
          <a:lstStyle/>
          <a:p>
            <a:r>
              <a:rPr lang="en-US" dirty="0"/>
              <a:t>Title: Old Woman</a:t>
            </a:r>
          </a:p>
          <a:p>
            <a:r>
              <a:rPr lang="en-US" dirty="0"/>
              <a:t>Medium: Marble </a:t>
            </a:r>
          </a:p>
          <a:p>
            <a:r>
              <a:rPr lang="en-US" dirty="0"/>
              <a:t>Size: height 49½" (1.25 m)</a:t>
            </a:r>
          </a:p>
          <a:p>
            <a:r>
              <a:rPr lang="en-US" dirty="0"/>
              <a:t>Date: Roman copy, 1st century CE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255" y="278725"/>
            <a:ext cx="2375729"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874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657600"/>
            <a:ext cx="1676400" cy="2308324"/>
          </a:xfrm>
          <a:prstGeom prst="rect">
            <a:avLst/>
          </a:prstGeom>
          <a:noFill/>
        </p:spPr>
        <p:txBody>
          <a:bodyPr wrap="square" rtlCol="0">
            <a:spAutoFit/>
          </a:bodyPr>
          <a:lstStyle/>
          <a:p>
            <a:r>
              <a:rPr lang="en-US" dirty="0"/>
              <a:t>Title: </a:t>
            </a:r>
            <a:r>
              <a:rPr lang="en-US" dirty="0" smtClean="0"/>
              <a:t>Seated Boxer</a:t>
            </a:r>
          </a:p>
          <a:p>
            <a:r>
              <a:rPr lang="en-US" dirty="0" smtClean="0"/>
              <a:t>Style: Hellenistic</a:t>
            </a:r>
            <a:endParaRPr lang="en-US" dirty="0"/>
          </a:p>
          <a:p>
            <a:r>
              <a:rPr lang="en-US" dirty="0"/>
              <a:t>Medium: </a:t>
            </a:r>
            <a:r>
              <a:rPr lang="en-US" dirty="0" smtClean="0"/>
              <a:t>Bronze</a:t>
            </a:r>
            <a:endParaRPr lang="en-US" dirty="0"/>
          </a:p>
          <a:p>
            <a:r>
              <a:rPr lang="en-US" dirty="0" smtClean="0"/>
              <a:t>Size: Larger than Life size</a:t>
            </a:r>
            <a:endParaRPr lang="en-US" dirty="0"/>
          </a:p>
          <a:p>
            <a:r>
              <a:rPr lang="en-US" dirty="0"/>
              <a:t>Date: Roman copy, </a:t>
            </a:r>
            <a:r>
              <a:rPr lang="en-US" dirty="0" smtClean="0"/>
              <a:t>100 BCE</a:t>
            </a:r>
            <a:endParaRPr lang="en-US" dirty="0"/>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
            <a:ext cx="3996411"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0" y="4811762"/>
            <a:ext cx="1219200" cy="923330"/>
          </a:xfrm>
          <a:prstGeom prst="rect">
            <a:avLst/>
          </a:prstGeom>
          <a:noFill/>
        </p:spPr>
        <p:txBody>
          <a:bodyPr wrap="square" rtlCol="0">
            <a:spAutoFit/>
          </a:bodyPr>
          <a:lstStyle/>
          <a:p>
            <a:r>
              <a:rPr lang="en-US" dirty="0" smtClean="0"/>
              <a:t>Slick on image for video</a:t>
            </a:r>
            <a:endParaRPr lang="en-US" dirty="0"/>
          </a:p>
        </p:txBody>
      </p:sp>
    </p:spTree>
    <p:extLst>
      <p:ext uri="{BB962C8B-B14F-4D97-AF65-F5344CB8AC3E}">
        <p14:creationId xmlns:p14="http://schemas.microsoft.com/office/powerpoint/2010/main" val="2874487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257800"/>
            <a:ext cx="8305800" cy="1200329"/>
          </a:xfrm>
          <a:prstGeom prst="rect">
            <a:avLst/>
          </a:prstGeom>
          <a:noFill/>
        </p:spPr>
        <p:txBody>
          <a:bodyPr wrap="square" rtlCol="0">
            <a:spAutoFit/>
          </a:bodyPr>
          <a:lstStyle/>
          <a:p>
            <a:r>
              <a:rPr lang="en-US" dirty="0"/>
              <a:t>Title: </a:t>
            </a:r>
            <a:r>
              <a:rPr lang="en-US" dirty="0" smtClean="0"/>
              <a:t>House of </a:t>
            </a:r>
            <a:r>
              <a:rPr lang="en-US" dirty="0" err="1" smtClean="0"/>
              <a:t>Vetti</a:t>
            </a:r>
            <a:r>
              <a:rPr lang="en-US" dirty="0" smtClean="0"/>
              <a:t>, Pompeii, Italy</a:t>
            </a:r>
          </a:p>
          <a:p>
            <a:r>
              <a:rPr lang="en-US" dirty="0" smtClean="0"/>
              <a:t>Style: Imperial Roman</a:t>
            </a:r>
            <a:endParaRPr lang="en-US" dirty="0"/>
          </a:p>
          <a:p>
            <a:r>
              <a:rPr lang="en-US" dirty="0"/>
              <a:t>Medium: </a:t>
            </a:r>
            <a:r>
              <a:rPr lang="en-US" dirty="0" smtClean="0"/>
              <a:t>Bronze</a:t>
            </a:r>
            <a:endParaRPr lang="en-US" dirty="0"/>
          </a:p>
          <a:p>
            <a:r>
              <a:rPr lang="en-US" dirty="0" smtClean="0"/>
              <a:t>Date</a:t>
            </a:r>
            <a:r>
              <a:rPr lang="en-US" dirty="0"/>
              <a:t>: </a:t>
            </a:r>
            <a:r>
              <a:rPr lang="en-US" dirty="0" smtClean="0"/>
              <a:t>2</a:t>
            </a:r>
            <a:r>
              <a:rPr lang="en-US" baseline="30000" dirty="0" smtClean="0"/>
              <a:t>nd</a:t>
            </a:r>
            <a:r>
              <a:rPr lang="en-US" dirty="0" smtClean="0"/>
              <a:t> century BCE</a:t>
            </a:r>
            <a:endParaRPr lang="en-US" dirty="0"/>
          </a:p>
        </p:txBody>
      </p:sp>
      <p:pic>
        <p:nvPicPr>
          <p:cNvPr id="4098" name="Picture 2" descr="C:\Users\kgreenberg\Downloads\6c38263cb7d4ba0132b731c97bff65163ffc4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14400"/>
            <a:ext cx="260985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11" y="981075"/>
            <a:ext cx="5157788"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144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1971" y="3305085"/>
            <a:ext cx="3200400" cy="1200329"/>
          </a:xfrm>
          <a:prstGeom prst="rect">
            <a:avLst/>
          </a:prstGeom>
          <a:noFill/>
        </p:spPr>
        <p:txBody>
          <a:bodyPr wrap="square" rtlCol="0">
            <a:spAutoFit/>
          </a:bodyPr>
          <a:lstStyle/>
          <a:p>
            <a:r>
              <a:rPr lang="en-US" dirty="0"/>
              <a:t>Title: </a:t>
            </a:r>
            <a:r>
              <a:rPr lang="en-US" dirty="0" smtClean="0"/>
              <a:t>House of </a:t>
            </a:r>
            <a:r>
              <a:rPr lang="en-US" dirty="0" err="1" smtClean="0"/>
              <a:t>Vetti</a:t>
            </a:r>
            <a:r>
              <a:rPr lang="en-US" dirty="0" smtClean="0"/>
              <a:t>, Pompeii, Italy</a:t>
            </a:r>
          </a:p>
          <a:p>
            <a:r>
              <a:rPr lang="en-US" dirty="0" smtClean="0"/>
              <a:t>Style: Imperial Roman</a:t>
            </a:r>
            <a:endParaRPr lang="en-US" dirty="0"/>
          </a:p>
          <a:p>
            <a:r>
              <a:rPr lang="en-US" dirty="0"/>
              <a:t>Medium: </a:t>
            </a:r>
            <a:r>
              <a:rPr lang="en-US" dirty="0" err="1" smtClean="0"/>
              <a:t>Frescoe</a:t>
            </a:r>
            <a:endParaRPr lang="en-US" dirty="0"/>
          </a:p>
          <a:p>
            <a:r>
              <a:rPr lang="en-US" dirty="0" smtClean="0"/>
              <a:t>Date</a:t>
            </a:r>
            <a:r>
              <a:rPr lang="en-US" dirty="0"/>
              <a:t>: </a:t>
            </a:r>
            <a:r>
              <a:rPr lang="en-US" dirty="0" smtClean="0"/>
              <a:t>2</a:t>
            </a:r>
            <a:r>
              <a:rPr lang="en-US" baseline="30000" dirty="0" smtClean="0"/>
              <a:t>nd</a:t>
            </a:r>
            <a:r>
              <a:rPr lang="en-US" dirty="0" smtClean="0"/>
              <a:t> century BCE</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67" y="762000"/>
            <a:ext cx="8817864"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514600"/>
            <a:ext cx="44577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8419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096" y="4442936"/>
            <a:ext cx="2762704" cy="1477328"/>
          </a:xfrm>
          <a:prstGeom prst="rect">
            <a:avLst/>
          </a:prstGeom>
          <a:noFill/>
        </p:spPr>
        <p:txBody>
          <a:bodyPr wrap="square" rtlCol="0">
            <a:spAutoFit/>
          </a:bodyPr>
          <a:lstStyle/>
          <a:p>
            <a:r>
              <a:rPr lang="en-US" dirty="0"/>
              <a:t>Title: </a:t>
            </a:r>
            <a:r>
              <a:rPr lang="en-US" dirty="0" smtClean="0"/>
              <a:t>Apollo</a:t>
            </a:r>
          </a:p>
          <a:p>
            <a:r>
              <a:rPr lang="en-US" dirty="0" smtClean="0"/>
              <a:t>Style: Etruscan</a:t>
            </a:r>
            <a:endParaRPr lang="en-US" dirty="0"/>
          </a:p>
          <a:p>
            <a:r>
              <a:rPr lang="en-US" dirty="0"/>
              <a:t>Medium: </a:t>
            </a:r>
            <a:r>
              <a:rPr lang="en-US" dirty="0" smtClean="0"/>
              <a:t>Terra Cotta</a:t>
            </a:r>
            <a:endParaRPr lang="en-US" dirty="0"/>
          </a:p>
          <a:p>
            <a:r>
              <a:rPr lang="en-US" dirty="0" smtClean="0"/>
              <a:t>Date</a:t>
            </a:r>
            <a:r>
              <a:rPr lang="en-US" dirty="0"/>
              <a:t>: </a:t>
            </a:r>
            <a:r>
              <a:rPr lang="en-US" dirty="0" smtClean="0"/>
              <a:t>510-500 BCE</a:t>
            </a:r>
          </a:p>
          <a:p>
            <a:r>
              <a:rPr lang="en-US" dirty="0" smtClean="0"/>
              <a:t>From the Temple of Minerva</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5338" y="457200"/>
            <a:ext cx="3040062" cy="597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4114800" cy="27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7002" y="3197175"/>
            <a:ext cx="1984598"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035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950" y="5410200"/>
            <a:ext cx="8768649" cy="1200329"/>
          </a:xfrm>
          <a:prstGeom prst="rect">
            <a:avLst/>
          </a:prstGeom>
          <a:noFill/>
        </p:spPr>
        <p:txBody>
          <a:bodyPr wrap="square" rtlCol="0">
            <a:spAutoFit/>
          </a:bodyPr>
          <a:lstStyle/>
          <a:p>
            <a:r>
              <a:rPr lang="en-US" dirty="0"/>
              <a:t>Title: </a:t>
            </a:r>
            <a:r>
              <a:rPr lang="en-US" dirty="0" smtClean="0"/>
              <a:t>Sarcophagus of the Spouses</a:t>
            </a:r>
          </a:p>
          <a:p>
            <a:r>
              <a:rPr lang="en-US" dirty="0" smtClean="0"/>
              <a:t>Style: Etruscan</a:t>
            </a:r>
            <a:endParaRPr lang="en-US" dirty="0"/>
          </a:p>
          <a:p>
            <a:r>
              <a:rPr lang="en-US" dirty="0"/>
              <a:t>Medium: </a:t>
            </a:r>
            <a:r>
              <a:rPr lang="en-US" dirty="0" smtClean="0"/>
              <a:t>Terra Cotta</a:t>
            </a:r>
            <a:endParaRPr lang="en-US" dirty="0"/>
          </a:p>
          <a:p>
            <a:r>
              <a:rPr lang="en-US" dirty="0" smtClean="0"/>
              <a:t>Date</a:t>
            </a:r>
            <a:r>
              <a:rPr lang="en-US" dirty="0"/>
              <a:t>: </a:t>
            </a:r>
            <a:r>
              <a:rPr lang="en-US" dirty="0" smtClean="0"/>
              <a:t>520 BCE</a:t>
            </a:r>
          </a:p>
        </p:txBody>
      </p:sp>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441" y="381000"/>
            <a:ext cx="6658359" cy="48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3000" y="6172200"/>
            <a:ext cx="2362200" cy="369332"/>
          </a:xfrm>
          <a:prstGeom prst="rect">
            <a:avLst/>
          </a:prstGeom>
          <a:noFill/>
        </p:spPr>
        <p:txBody>
          <a:bodyPr wrap="square" rtlCol="0">
            <a:spAutoFit/>
          </a:bodyPr>
          <a:lstStyle/>
          <a:p>
            <a:r>
              <a:rPr lang="en-US" dirty="0" smtClean="0"/>
              <a:t>Click on image for video</a:t>
            </a:r>
            <a:endParaRPr lang="en-US" dirty="0"/>
          </a:p>
        </p:txBody>
      </p:sp>
    </p:spTree>
    <p:extLst>
      <p:ext uri="{BB962C8B-B14F-4D97-AF65-F5344CB8AC3E}">
        <p14:creationId xmlns:p14="http://schemas.microsoft.com/office/powerpoint/2010/main" val="4008934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563562"/>
          </a:xfrm>
        </p:spPr>
        <p:txBody>
          <a:bodyPr/>
          <a:lstStyle/>
          <a:p>
            <a:r>
              <a:rPr lang="en-US" dirty="0" smtClean="0"/>
              <a:t>Periods in Greek art</a:t>
            </a:r>
            <a:endParaRPr lang="en-US" dirty="0"/>
          </a:p>
        </p:txBody>
      </p:sp>
      <p:sp>
        <p:nvSpPr>
          <p:cNvPr id="4" name="TextBox 3"/>
          <p:cNvSpPr txBox="1"/>
          <p:nvPr/>
        </p:nvSpPr>
        <p:spPr>
          <a:xfrm>
            <a:off x="609600" y="1059837"/>
            <a:ext cx="3810000" cy="5078313"/>
          </a:xfrm>
          <a:prstGeom prst="rect">
            <a:avLst/>
          </a:prstGeom>
          <a:noFill/>
        </p:spPr>
        <p:txBody>
          <a:bodyPr wrap="square" rtlCol="0">
            <a:spAutoFit/>
          </a:bodyPr>
          <a:lstStyle/>
          <a:p>
            <a:r>
              <a:rPr lang="en-US" dirty="0">
                <a:solidFill>
                  <a:srgbClr val="FFFFFF"/>
                </a:solidFill>
              </a:rPr>
              <a:t>Archaic: </a:t>
            </a:r>
            <a:endParaRPr lang="en-US" dirty="0" smtClean="0">
              <a:solidFill>
                <a:srgbClr val="FFFFFF"/>
              </a:solidFill>
            </a:endParaRPr>
          </a:p>
          <a:p>
            <a:r>
              <a:rPr lang="en-US" dirty="0" smtClean="0">
                <a:solidFill>
                  <a:srgbClr val="FFFFFF"/>
                </a:solidFill>
              </a:rPr>
              <a:t>Lasting </a:t>
            </a:r>
            <a:r>
              <a:rPr lang="en-US" dirty="0">
                <a:solidFill>
                  <a:srgbClr val="FFFFFF"/>
                </a:solidFill>
              </a:rPr>
              <a:t>from 700 BC to 480 BC, its end coincides with Greek, especially Athenian, dominance of the Aegean region following the defeat of the Persians.</a:t>
            </a:r>
          </a:p>
          <a:p>
            <a:endParaRPr lang="en-US" dirty="0" smtClean="0">
              <a:solidFill>
                <a:srgbClr val="FFFFFF"/>
              </a:solidFill>
            </a:endParaRPr>
          </a:p>
          <a:p>
            <a:r>
              <a:rPr lang="en-US" dirty="0" smtClean="0">
                <a:solidFill>
                  <a:srgbClr val="FFFFFF"/>
                </a:solidFill>
              </a:rPr>
              <a:t>Classical </a:t>
            </a:r>
            <a:r>
              <a:rPr lang="en-US" dirty="0">
                <a:solidFill>
                  <a:srgbClr val="FFFFFF"/>
                </a:solidFill>
              </a:rPr>
              <a:t>Greek </a:t>
            </a:r>
            <a:r>
              <a:rPr lang="en-US" dirty="0" smtClean="0">
                <a:solidFill>
                  <a:srgbClr val="FFFFFF"/>
                </a:solidFill>
              </a:rPr>
              <a:t>Art</a:t>
            </a:r>
            <a:endParaRPr lang="en-US" dirty="0">
              <a:solidFill>
                <a:srgbClr val="FFFFFF"/>
              </a:solidFill>
            </a:endParaRPr>
          </a:p>
          <a:p>
            <a:r>
              <a:rPr lang="en-US" dirty="0">
                <a:solidFill>
                  <a:srgbClr val="FFFFFF"/>
                </a:solidFill>
              </a:rPr>
              <a:t>Early Classical: 480-450 BCE</a:t>
            </a:r>
          </a:p>
          <a:p>
            <a:r>
              <a:rPr lang="en-US" dirty="0">
                <a:solidFill>
                  <a:srgbClr val="FFFFFF"/>
                </a:solidFill>
              </a:rPr>
              <a:t>High Classical: 450-400 BCE</a:t>
            </a:r>
          </a:p>
          <a:p>
            <a:r>
              <a:rPr lang="en-US" dirty="0">
                <a:solidFill>
                  <a:srgbClr val="FFFFFF"/>
                </a:solidFill>
              </a:rPr>
              <a:t>Late Classical: 400-323 </a:t>
            </a:r>
            <a:r>
              <a:rPr lang="en-US" dirty="0" smtClean="0">
                <a:solidFill>
                  <a:srgbClr val="FFFFFF"/>
                </a:solidFill>
              </a:rPr>
              <a:t>BCE</a:t>
            </a:r>
          </a:p>
          <a:p>
            <a:endParaRPr lang="en-US" dirty="0">
              <a:solidFill>
                <a:srgbClr val="FFFFFF"/>
              </a:solidFill>
            </a:endParaRPr>
          </a:p>
          <a:p>
            <a:r>
              <a:rPr lang="en-US" dirty="0" smtClean="0">
                <a:solidFill>
                  <a:srgbClr val="FFFFFF"/>
                </a:solidFill>
              </a:rPr>
              <a:t>Hellenistic:</a:t>
            </a:r>
          </a:p>
          <a:p>
            <a:r>
              <a:rPr lang="en-US" dirty="0">
                <a:solidFill>
                  <a:srgbClr val="FFFFFF"/>
                </a:solidFill>
              </a:rPr>
              <a:t>the Hellenistic Period is usually accepted to begin in 323 BC with Alexander's death and ends in 31 BC with the conquest of the last Hellenistic kingdom by Rome, the </a:t>
            </a:r>
            <a:r>
              <a:rPr lang="en-US" dirty="0" err="1">
                <a:solidFill>
                  <a:srgbClr val="FFFFFF"/>
                </a:solidFill>
              </a:rPr>
              <a:t>Lagid</a:t>
            </a:r>
            <a:r>
              <a:rPr lang="en-US" dirty="0">
                <a:solidFill>
                  <a:srgbClr val="FFFFFF"/>
                </a:solidFill>
              </a:rPr>
              <a:t> kingdom of Egypt.</a:t>
            </a:r>
          </a:p>
          <a:p>
            <a:endParaRPr lang="en-US" dirty="0">
              <a:solidFill>
                <a:srgbClr val="FFFFFF"/>
              </a:solidFill>
            </a:endParaRPr>
          </a:p>
        </p:txBody>
      </p:sp>
      <p:sp>
        <p:nvSpPr>
          <p:cNvPr id="5" name="TextBox 4"/>
          <p:cNvSpPr txBox="1"/>
          <p:nvPr/>
        </p:nvSpPr>
        <p:spPr>
          <a:xfrm>
            <a:off x="4858966" y="2743200"/>
            <a:ext cx="4132634" cy="2862322"/>
          </a:xfrm>
          <a:prstGeom prst="rect">
            <a:avLst/>
          </a:prstGeom>
          <a:noFill/>
        </p:spPr>
        <p:txBody>
          <a:bodyPr wrap="square" rtlCol="0">
            <a:spAutoFit/>
          </a:bodyPr>
          <a:lstStyle/>
          <a:p>
            <a:r>
              <a:rPr lang="en-US" dirty="0" smtClean="0"/>
              <a:t>Characterized by 3 general ideas:</a:t>
            </a:r>
          </a:p>
          <a:p>
            <a:r>
              <a:rPr lang="en-US" dirty="0" smtClean="0"/>
              <a:t>Humanism (Man is the measure of all things)</a:t>
            </a:r>
          </a:p>
          <a:p>
            <a:r>
              <a:rPr lang="en-US" dirty="0" smtClean="0"/>
              <a:t>Rationalism (Reason should dominate over emotion)</a:t>
            </a:r>
          </a:p>
          <a:p>
            <a:r>
              <a:rPr lang="en-US" dirty="0" smtClean="0"/>
              <a:t>Idealism (Perfection is sought)</a:t>
            </a:r>
          </a:p>
          <a:p>
            <a:endParaRPr lang="en-US" dirty="0"/>
          </a:p>
          <a:p>
            <a:r>
              <a:rPr lang="en-US" dirty="0" smtClean="0"/>
              <a:t>Characterized by an expanded and diverse population art becomes more dramatic, poses have more movement and subjects are expanded to include everyday people.</a:t>
            </a:r>
            <a:endParaRPr lang="en-US" dirty="0"/>
          </a:p>
        </p:txBody>
      </p:sp>
    </p:spTree>
    <p:extLst>
      <p:ext uri="{BB962C8B-B14F-4D97-AF65-F5344CB8AC3E}">
        <p14:creationId xmlns:p14="http://schemas.microsoft.com/office/powerpoint/2010/main" val="3991689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950" y="5410200"/>
            <a:ext cx="8768649" cy="1200329"/>
          </a:xfrm>
          <a:prstGeom prst="rect">
            <a:avLst/>
          </a:prstGeom>
          <a:noFill/>
        </p:spPr>
        <p:txBody>
          <a:bodyPr wrap="square" rtlCol="0">
            <a:spAutoFit/>
          </a:bodyPr>
          <a:lstStyle/>
          <a:p>
            <a:r>
              <a:rPr lang="en-US" dirty="0"/>
              <a:t>Title: </a:t>
            </a:r>
            <a:r>
              <a:rPr lang="en-US" dirty="0" smtClean="0"/>
              <a:t>Bust of Roman Patrician</a:t>
            </a:r>
          </a:p>
          <a:p>
            <a:r>
              <a:rPr lang="en-US" dirty="0" smtClean="0"/>
              <a:t>Style: Roman Republic</a:t>
            </a:r>
            <a:endParaRPr lang="en-US" dirty="0"/>
          </a:p>
          <a:p>
            <a:r>
              <a:rPr lang="en-US" dirty="0"/>
              <a:t>Medium: </a:t>
            </a:r>
            <a:r>
              <a:rPr lang="en-US" dirty="0" smtClean="0"/>
              <a:t>Marble</a:t>
            </a:r>
            <a:endParaRPr lang="en-US" dirty="0"/>
          </a:p>
          <a:p>
            <a:r>
              <a:rPr lang="en-US" dirty="0" smtClean="0"/>
              <a:t>Date: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63928"/>
            <a:ext cx="3858690"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553918"/>
            <a:ext cx="3320517" cy="473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656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85" y="4692613"/>
            <a:ext cx="2139250" cy="1754326"/>
          </a:xfrm>
          <a:prstGeom prst="rect">
            <a:avLst/>
          </a:prstGeom>
          <a:noFill/>
        </p:spPr>
        <p:txBody>
          <a:bodyPr wrap="square" rtlCol="0">
            <a:spAutoFit/>
          </a:bodyPr>
          <a:lstStyle/>
          <a:p>
            <a:r>
              <a:rPr lang="en-US" dirty="0"/>
              <a:t>Title: </a:t>
            </a:r>
            <a:r>
              <a:rPr lang="en-US" dirty="0" smtClean="0"/>
              <a:t>Augustus of Prima Porta</a:t>
            </a:r>
          </a:p>
          <a:p>
            <a:r>
              <a:rPr lang="en-US" dirty="0" smtClean="0"/>
              <a:t>Style: Roman Empire</a:t>
            </a:r>
            <a:endParaRPr lang="en-US" dirty="0"/>
          </a:p>
          <a:p>
            <a:r>
              <a:rPr lang="en-US" dirty="0"/>
              <a:t>Medium: </a:t>
            </a:r>
            <a:r>
              <a:rPr lang="en-US" dirty="0" smtClean="0"/>
              <a:t>Painted Marble</a:t>
            </a:r>
            <a:endParaRPr lang="en-US" dirty="0"/>
          </a:p>
          <a:p>
            <a:r>
              <a:rPr lang="en-US" dirty="0" smtClean="0"/>
              <a:t>Date: first century CE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763"/>
            <a:ext cx="3371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839281"/>
            <a:ext cx="3560763" cy="513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112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342" y="5486400"/>
            <a:ext cx="7918315" cy="1200329"/>
          </a:xfrm>
          <a:prstGeom prst="rect">
            <a:avLst/>
          </a:prstGeom>
          <a:noFill/>
        </p:spPr>
        <p:txBody>
          <a:bodyPr wrap="square" rtlCol="0">
            <a:spAutoFit/>
          </a:bodyPr>
          <a:lstStyle/>
          <a:p>
            <a:r>
              <a:rPr lang="en-US" dirty="0"/>
              <a:t>Title: </a:t>
            </a:r>
            <a:r>
              <a:rPr lang="en-US" dirty="0" err="1" smtClean="0"/>
              <a:t>Ara</a:t>
            </a:r>
            <a:r>
              <a:rPr lang="en-US" dirty="0" smtClean="0"/>
              <a:t> </a:t>
            </a:r>
            <a:r>
              <a:rPr lang="en-US" dirty="0" err="1" smtClean="0"/>
              <a:t>Pacis</a:t>
            </a:r>
            <a:r>
              <a:rPr lang="en-US" dirty="0" smtClean="0"/>
              <a:t> </a:t>
            </a:r>
            <a:r>
              <a:rPr lang="en-US" dirty="0" err="1" smtClean="0"/>
              <a:t>Augustae</a:t>
            </a:r>
            <a:r>
              <a:rPr lang="en-US" dirty="0"/>
              <a:t> </a:t>
            </a:r>
            <a:r>
              <a:rPr lang="en-US" dirty="0" smtClean="0"/>
              <a:t>(altar of Augustan Peace)</a:t>
            </a:r>
          </a:p>
          <a:p>
            <a:r>
              <a:rPr lang="en-US" dirty="0" smtClean="0"/>
              <a:t>Style: Roman Empire</a:t>
            </a:r>
            <a:endParaRPr lang="en-US" dirty="0"/>
          </a:p>
          <a:p>
            <a:r>
              <a:rPr lang="en-US" dirty="0"/>
              <a:t>Medium: </a:t>
            </a:r>
            <a:r>
              <a:rPr lang="en-US" dirty="0" smtClean="0"/>
              <a:t>Marble</a:t>
            </a:r>
            <a:endParaRPr lang="en-US" dirty="0"/>
          </a:p>
          <a:p>
            <a:r>
              <a:rPr lang="en-US" dirty="0" smtClean="0"/>
              <a:t>Date: first century13-9  CE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086600" cy="478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8355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342" y="5486400"/>
            <a:ext cx="7918315" cy="1200329"/>
          </a:xfrm>
          <a:prstGeom prst="rect">
            <a:avLst/>
          </a:prstGeom>
          <a:noFill/>
        </p:spPr>
        <p:txBody>
          <a:bodyPr wrap="square" rtlCol="0">
            <a:spAutoFit/>
          </a:bodyPr>
          <a:lstStyle/>
          <a:p>
            <a:r>
              <a:rPr lang="en-US" dirty="0"/>
              <a:t>Title: </a:t>
            </a:r>
            <a:r>
              <a:rPr lang="en-US" dirty="0" err="1" smtClean="0"/>
              <a:t>Ara</a:t>
            </a:r>
            <a:r>
              <a:rPr lang="en-US" dirty="0" smtClean="0"/>
              <a:t> </a:t>
            </a:r>
            <a:r>
              <a:rPr lang="en-US" dirty="0" err="1" smtClean="0"/>
              <a:t>Pacis</a:t>
            </a:r>
            <a:r>
              <a:rPr lang="en-US" dirty="0" smtClean="0"/>
              <a:t> </a:t>
            </a:r>
            <a:r>
              <a:rPr lang="en-US" dirty="0" err="1" smtClean="0"/>
              <a:t>Augustae</a:t>
            </a:r>
            <a:r>
              <a:rPr lang="en-US" dirty="0"/>
              <a:t> </a:t>
            </a:r>
            <a:r>
              <a:rPr lang="en-US" dirty="0" smtClean="0"/>
              <a:t>(altar of Augustan Peace)</a:t>
            </a:r>
          </a:p>
          <a:p>
            <a:r>
              <a:rPr lang="en-US" dirty="0" smtClean="0"/>
              <a:t>Style: Roman Empire</a:t>
            </a:r>
            <a:endParaRPr lang="en-US" dirty="0"/>
          </a:p>
          <a:p>
            <a:r>
              <a:rPr lang="en-US" dirty="0"/>
              <a:t>Medium: </a:t>
            </a:r>
            <a:r>
              <a:rPr lang="en-US" dirty="0" smtClean="0"/>
              <a:t>Marble</a:t>
            </a:r>
            <a:endParaRPr lang="en-US" dirty="0"/>
          </a:p>
          <a:p>
            <a:r>
              <a:rPr lang="en-US" dirty="0" smtClean="0"/>
              <a:t>Date: first century13-9  CE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14488"/>
            <a:ext cx="6638925" cy="513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965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488709"/>
            <a:ext cx="7918315" cy="1200329"/>
          </a:xfrm>
          <a:prstGeom prst="rect">
            <a:avLst/>
          </a:prstGeom>
          <a:noFill/>
        </p:spPr>
        <p:txBody>
          <a:bodyPr wrap="square" rtlCol="0">
            <a:spAutoFit/>
          </a:bodyPr>
          <a:lstStyle/>
          <a:p>
            <a:r>
              <a:rPr lang="en-US" dirty="0" smtClean="0"/>
              <a:t>Title: Colosseum, Flavian Amphitheater</a:t>
            </a:r>
          </a:p>
          <a:p>
            <a:r>
              <a:rPr lang="en-US" dirty="0" smtClean="0"/>
              <a:t>Style: Roman Empire</a:t>
            </a:r>
            <a:endParaRPr lang="en-US" dirty="0"/>
          </a:p>
          <a:p>
            <a:r>
              <a:rPr lang="en-US" dirty="0"/>
              <a:t>Medium: </a:t>
            </a:r>
            <a:r>
              <a:rPr lang="en-US" dirty="0" smtClean="0"/>
              <a:t>Marble</a:t>
            </a:r>
            <a:endParaRPr lang="en-US" dirty="0"/>
          </a:p>
          <a:p>
            <a:r>
              <a:rPr lang="en-US" dirty="0" smtClean="0"/>
              <a:t>Date: 70-80 CE</a:t>
            </a:r>
          </a:p>
        </p:txBody>
      </p:sp>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110045"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0206" y="3886200"/>
            <a:ext cx="3429000" cy="201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616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488709"/>
            <a:ext cx="7918315" cy="369332"/>
          </a:xfrm>
          <a:prstGeom prst="rect">
            <a:avLst/>
          </a:prstGeom>
          <a:noFill/>
        </p:spPr>
        <p:txBody>
          <a:bodyPr wrap="square" rtlCol="0">
            <a:spAutoFit/>
          </a:bodyPr>
          <a:lstStyle/>
          <a:p>
            <a:r>
              <a:rPr lang="en-US" dirty="0" smtClean="0"/>
              <a:t>Title: Roman Engineering</a:t>
            </a:r>
          </a:p>
        </p:txBody>
      </p:sp>
      <p:pic>
        <p:nvPicPr>
          <p:cNvPr id="1536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32" y="1614054"/>
            <a:ext cx="3489325" cy="28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149" y="1627909"/>
            <a:ext cx="3647475" cy="281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8336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6096000"/>
            <a:ext cx="7918315" cy="646331"/>
          </a:xfrm>
          <a:prstGeom prst="rect">
            <a:avLst/>
          </a:prstGeom>
          <a:noFill/>
        </p:spPr>
        <p:txBody>
          <a:bodyPr wrap="square" rtlCol="0">
            <a:spAutoFit/>
          </a:bodyPr>
          <a:lstStyle/>
          <a:p>
            <a:r>
              <a:rPr lang="en-US" dirty="0"/>
              <a:t>Trajan's Market is a large complex of ruins in the city of Rome, Italy, located on the Via </a:t>
            </a:r>
            <a:r>
              <a:rPr lang="en-US" dirty="0" err="1"/>
              <a:t>dei</a:t>
            </a:r>
            <a:r>
              <a:rPr lang="en-US" dirty="0"/>
              <a:t> </a:t>
            </a:r>
            <a:r>
              <a:rPr lang="en-US" dirty="0" err="1"/>
              <a:t>Fori</a:t>
            </a:r>
            <a:r>
              <a:rPr lang="en-US" dirty="0"/>
              <a:t> </a:t>
            </a:r>
            <a:r>
              <a:rPr lang="en-US" dirty="0" err="1"/>
              <a:t>Imperiali</a:t>
            </a:r>
            <a:r>
              <a:rPr lang="en-US" dirty="0"/>
              <a:t>, at the opposite end to the Colosseum.</a:t>
            </a:r>
            <a:endParaRPr lang="en-US"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048500" cy="469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81191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909" y="6019800"/>
            <a:ext cx="7918315" cy="369332"/>
          </a:xfrm>
          <a:prstGeom prst="rect">
            <a:avLst/>
          </a:prstGeom>
          <a:noFill/>
        </p:spPr>
        <p:txBody>
          <a:bodyPr wrap="square" rtlCol="0">
            <a:spAutoFit/>
          </a:bodyPr>
          <a:lstStyle/>
          <a:p>
            <a:r>
              <a:rPr lang="en-US" dirty="0" smtClean="0"/>
              <a:t>Forum of Trajan Reconstruction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09" y="338751"/>
            <a:ext cx="7972425"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0937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496" y="4888929"/>
            <a:ext cx="3401291" cy="1754326"/>
          </a:xfrm>
          <a:prstGeom prst="rect">
            <a:avLst/>
          </a:prstGeom>
          <a:noFill/>
        </p:spPr>
        <p:txBody>
          <a:bodyPr wrap="square" rtlCol="0">
            <a:spAutoFit/>
          </a:bodyPr>
          <a:lstStyle/>
          <a:p>
            <a:r>
              <a:rPr lang="en-US" dirty="0"/>
              <a:t>Title: Romans Crossing The Danube and Building A Fort	</a:t>
            </a:r>
          </a:p>
          <a:p>
            <a:r>
              <a:rPr lang="en-US" dirty="0"/>
              <a:t>Medium: Marble</a:t>
            </a:r>
          </a:p>
          <a:p>
            <a:r>
              <a:rPr lang="en-US" dirty="0"/>
              <a:t>Size: height of the spiral band approx. 36" (91 cm)</a:t>
            </a:r>
          </a:p>
          <a:p>
            <a:r>
              <a:rPr lang="en-US" dirty="0"/>
              <a:t>Date: 113–16 or after 117 CE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8600"/>
            <a:ext cx="447846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28600"/>
            <a:ext cx="3773084" cy="461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0" y="685800"/>
            <a:ext cx="990600" cy="1200329"/>
          </a:xfrm>
          <a:prstGeom prst="rect">
            <a:avLst/>
          </a:prstGeom>
          <a:noFill/>
        </p:spPr>
        <p:txBody>
          <a:bodyPr wrap="square" rtlCol="0">
            <a:spAutoFit/>
          </a:bodyPr>
          <a:lstStyle/>
          <a:p>
            <a:r>
              <a:rPr lang="en-US" dirty="0" smtClean="0"/>
              <a:t>Click on image detail for video</a:t>
            </a:r>
            <a:endParaRPr lang="en-US" dirty="0"/>
          </a:p>
        </p:txBody>
      </p:sp>
    </p:spTree>
    <p:extLst>
      <p:ext uri="{BB962C8B-B14F-4D97-AF65-F5344CB8AC3E}">
        <p14:creationId xmlns:p14="http://schemas.microsoft.com/office/powerpoint/2010/main" val="24046348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982"/>
            <a:ext cx="1700645" cy="4524315"/>
          </a:xfrm>
          <a:prstGeom prst="rect">
            <a:avLst/>
          </a:prstGeom>
          <a:noFill/>
        </p:spPr>
        <p:txBody>
          <a:bodyPr wrap="square" rtlCol="0">
            <a:spAutoFit/>
          </a:bodyPr>
          <a:lstStyle/>
          <a:p>
            <a:r>
              <a:rPr lang="en-US" dirty="0"/>
              <a:t>Artist: Drawn by Gilbert </a:t>
            </a:r>
            <a:r>
              <a:rPr lang="en-US" dirty="0" err="1"/>
              <a:t>Gorski.Trajan’s</a:t>
            </a:r>
            <a:r>
              <a:rPr lang="en-US" dirty="0"/>
              <a:t> architect was </a:t>
            </a:r>
            <a:r>
              <a:rPr lang="en-US" dirty="0" err="1"/>
              <a:t>Apollodorus</a:t>
            </a:r>
            <a:r>
              <a:rPr lang="en-US" dirty="0"/>
              <a:t> of Damascus</a:t>
            </a:r>
          </a:p>
          <a:p>
            <a:r>
              <a:rPr lang="en-US" dirty="0"/>
              <a:t>Title: Restored perspective view of the central hall, Basilica </a:t>
            </a:r>
            <a:r>
              <a:rPr lang="en-US" dirty="0" err="1"/>
              <a:t>Ulpia</a:t>
            </a:r>
            <a:r>
              <a:rPr lang="en-US" dirty="0"/>
              <a:t>, Rome</a:t>
            </a:r>
          </a:p>
          <a:p>
            <a:r>
              <a:rPr lang="en-US" dirty="0"/>
              <a:t>Medium: n/a</a:t>
            </a:r>
          </a:p>
          <a:p>
            <a:r>
              <a:rPr lang="en-US" dirty="0"/>
              <a:t>Size: n/a</a:t>
            </a:r>
          </a:p>
          <a:p>
            <a:r>
              <a:rPr lang="en-US" dirty="0"/>
              <a:t>Date: c. 112 CE</a:t>
            </a:r>
          </a:p>
          <a:p>
            <a:r>
              <a:rPr lang="en-US" dirty="0"/>
              <a:t>Source/Museum: n/a</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57200"/>
            <a:ext cx="6602412" cy="498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794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362200" y="685800"/>
            <a:ext cx="435054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2438400"/>
            <a:ext cx="1447800" cy="2031325"/>
          </a:xfrm>
          <a:prstGeom prst="rect">
            <a:avLst/>
          </a:prstGeom>
          <a:noFill/>
        </p:spPr>
        <p:txBody>
          <a:bodyPr wrap="square" rtlCol="0">
            <a:spAutoFit/>
          </a:bodyPr>
          <a:lstStyle/>
          <a:p>
            <a:r>
              <a:rPr lang="en-US" dirty="0" smtClean="0">
                <a:solidFill>
                  <a:srgbClr val="FFFFFF"/>
                </a:solidFill>
              </a:rPr>
              <a:t>Athenian agora, Archaic through Hellenistic, Greek,. 600 BCE-150 CE</a:t>
            </a:r>
          </a:p>
          <a:p>
            <a:r>
              <a:rPr lang="en-US" dirty="0" smtClean="0">
                <a:solidFill>
                  <a:srgbClr val="FFFFFF"/>
                </a:solidFill>
              </a:rPr>
              <a:t>Plan.</a:t>
            </a:r>
            <a:endParaRPr lang="en-US" dirty="0">
              <a:solidFill>
                <a:srgbClr val="FFFFFF"/>
              </a:solidFill>
            </a:endParaRPr>
          </a:p>
        </p:txBody>
      </p:sp>
    </p:spTree>
    <p:extLst>
      <p:ext uri="{BB962C8B-B14F-4D97-AF65-F5344CB8AC3E}">
        <p14:creationId xmlns:p14="http://schemas.microsoft.com/office/powerpoint/2010/main" val="9807481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182" y="5082799"/>
            <a:ext cx="1700645" cy="1477328"/>
          </a:xfrm>
          <a:prstGeom prst="rect">
            <a:avLst/>
          </a:prstGeom>
          <a:noFill/>
        </p:spPr>
        <p:txBody>
          <a:bodyPr wrap="square" rtlCol="0">
            <a:spAutoFit/>
          </a:bodyPr>
          <a:lstStyle/>
          <a:p>
            <a:r>
              <a:rPr lang="en-US" dirty="0" smtClean="0"/>
              <a:t> </a:t>
            </a:r>
            <a:r>
              <a:rPr lang="en-US" dirty="0"/>
              <a:t>Title: Pantheon</a:t>
            </a:r>
          </a:p>
          <a:p>
            <a:r>
              <a:rPr lang="en-US" dirty="0"/>
              <a:t>Medium: n/a</a:t>
            </a:r>
          </a:p>
          <a:p>
            <a:r>
              <a:rPr lang="en-US" dirty="0"/>
              <a:t>Size: n/a</a:t>
            </a:r>
          </a:p>
          <a:p>
            <a:r>
              <a:rPr lang="en-US" dirty="0"/>
              <a:t>Date: c. 118–128 CE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663" y="126545"/>
            <a:ext cx="5392737" cy="642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2436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182" y="5410200"/>
            <a:ext cx="5160818" cy="923330"/>
          </a:xfrm>
          <a:prstGeom prst="rect">
            <a:avLst/>
          </a:prstGeom>
          <a:noFill/>
        </p:spPr>
        <p:txBody>
          <a:bodyPr wrap="square" rtlCol="0">
            <a:spAutoFit/>
          </a:bodyPr>
          <a:lstStyle/>
          <a:p>
            <a:r>
              <a:rPr lang="en-US" dirty="0"/>
              <a:t>https://www.khanacademy.org/test-prep/ap-art-history/ancient-mediterranean-AP/ap-ancient-rome/v/the-pantheon-rome-c-125</a:t>
            </a:r>
          </a:p>
        </p:txBody>
      </p:sp>
      <p:pic>
        <p:nvPicPr>
          <p:cNvPr id="1126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7917873" cy="495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5562600"/>
            <a:ext cx="2895600" cy="369332"/>
          </a:xfrm>
          <a:prstGeom prst="rect">
            <a:avLst/>
          </a:prstGeom>
          <a:noFill/>
        </p:spPr>
        <p:txBody>
          <a:bodyPr wrap="square" rtlCol="0">
            <a:spAutoFit/>
          </a:bodyPr>
          <a:lstStyle/>
          <a:p>
            <a:r>
              <a:rPr lang="en-US" dirty="0" smtClean="0"/>
              <a:t>Click on image for video</a:t>
            </a:r>
            <a:endParaRPr lang="en-US" dirty="0"/>
          </a:p>
        </p:txBody>
      </p:sp>
    </p:spTree>
    <p:extLst>
      <p:ext uri="{BB962C8B-B14F-4D97-AF65-F5344CB8AC3E}">
        <p14:creationId xmlns:p14="http://schemas.microsoft.com/office/powerpoint/2010/main" val="456009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62051"/>
            <a:ext cx="3736975"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442595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089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4800"/>
            <a:ext cx="4154487" cy="5931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038600"/>
            <a:ext cx="4114800" cy="2031325"/>
          </a:xfrm>
          <a:prstGeom prst="rect">
            <a:avLst/>
          </a:prstGeom>
        </p:spPr>
        <p:txBody>
          <a:bodyPr wrap="square">
            <a:spAutoFit/>
          </a:bodyPr>
          <a:lstStyle/>
          <a:p>
            <a:r>
              <a:rPr lang="en-US" dirty="0"/>
              <a:t>Title: Dome of the Pantheon with light from the oculus on its coffered ceiling</a:t>
            </a:r>
          </a:p>
          <a:p>
            <a:r>
              <a:rPr lang="en-US" dirty="0"/>
              <a:t>Medium: Brick, concrete, marble, veneer</a:t>
            </a:r>
          </a:p>
          <a:p>
            <a:r>
              <a:rPr lang="en-US" dirty="0"/>
              <a:t>Size: diameter of dome 143' (43.5 m)</a:t>
            </a:r>
          </a:p>
          <a:p>
            <a:r>
              <a:rPr lang="en-US" dirty="0"/>
              <a:t>Date: 125–128 CE</a:t>
            </a:r>
          </a:p>
          <a:p>
            <a:r>
              <a:rPr lang="en-US" dirty="0"/>
              <a:t>Source/Museum: Rome	</a:t>
            </a:r>
          </a:p>
          <a:p>
            <a:endParaRPr lang="en-US" dirty="0"/>
          </a:p>
        </p:txBody>
      </p:sp>
    </p:spTree>
    <p:extLst>
      <p:ext uri="{BB962C8B-B14F-4D97-AF65-F5344CB8AC3E}">
        <p14:creationId xmlns:p14="http://schemas.microsoft.com/office/powerpoint/2010/main" val="24748059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5319420"/>
            <a:ext cx="4114800" cy="1477328"/>
          </a:xfrm>
          <a:prstGeom prst="rect">
            <a:avLst/>
          </a:prstGeom>
        </p:spPr>
        <p:txBody>
          <a:bodyPr wrap="square">
            <a:spAutoFit/>
          </a:bodyPr>
          <a:lstStyle/>
          <a:p>
            <a:r>
              <a:rPr lang="en-US" dirty="0"/>
              <a:t>Title: </a:t>
            </a:r>
            <a:r>
              <a:rPr lang="en-US" dirty="0" smtClean="0"/>
              <a:t>:</a:t>
            </a:r>
            <a:r>
              <a:rPr lang="en-US" dirty="0" err="1" smtClean="0"/>
              <a:t>Ludovisi</a:t>
            </a:r>
            <a:r>
              <a:rPr lang="en-US" dirty="0" smtClean="0"/>
              <a:t> Battle Sarcophagus</a:t>
            </a:r>
            <a:endParaRPr lang="en-US" dirty="0"/>
          </a:p>
          <a:p>
            <a:r>
              <a:rPr lang="en-US" dirty="0"/>
              <a:t>Medium: </a:t>
            </a:r>
            <a:r>
              <a:rPr lang="en-US" dirty="0" smtClean="0"/>
              <a:t>marble</a:t>
            </a:r>
            <a:endParaRPr lang="en-US" dirty="0"/>
          </a:p>
          <a:p>
            <a:r>
              <a:rPr lang="en-US" dirty="0" smtClean="0"/>
              <a:t>Late Imperial</a:t>
            </a:r>
          </a:p>
          <a:p>
            <a:r>
              <a:rPr lang="en-US" dirty="0" smtClean="0"/>
              <a:t>Date</a:t>
            </a:r>
            <a:r>
              <a:rPr lang="en-US" dirty="0"/>
              <a:t>: </a:t>
            </a:r>
            <a:r>
              <a:rPr lang="en-US" dirty="0" smtClean="0"/>
              <a:t>250 CE</a:t>
            </a:r>
            <a:r>
              <a:rPr lang="en-US" dirty="0"/>
              <a:t>	</a:t>
            </a:r>
          </a:p>
          <a:p>
            <a:endParaRPr lang="en-US" dirty="0"/>
          </a:p>
        </p:txBody>
      </p:sp>
      <p:pic>
        <p:nvPicPr>
          <p:cNvPr id="1433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3070"/>
            <a:ext cx="76200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5562600"/>
            <a:ext cx="1371600" cy="923330"/>
          </a:xfrm>
          <a:prstGeom prst="rect">
            <a:avLst/>
          </a:prstGeom>
          <a:noFill/>
        </p:spPr>
        <p:txBody>
          <a:bodyPr wrap="square" rtlCol="0">
            <a:spAutoFit/>
          </a:bodyPr>
          <a:lstStyle/>
          <a:p>
            <a:r>
              <a:rPr lang="en-US" dirty="0" smtClean="0"/>
              <a:t>Click on image for video</a:t>
            </a:r>
            <a:endParaRPr lang="en-US" dirty="0"/>
          </a:p>
        </p:txBody>
      </p:sp>
    </p:spTree>
    <p:extLst>
      <p:ext uri="{BB962C8B-B14F-4D97-AF65-F5344CB8AC3E}">
        <p14:creationId xmlns:p14="http://schemas.microsoft.com/office/powerpoint/2010/main" val="2210660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826675"/>
            <a:ext cx="4114800" cy="2031325"/>
          </a:xfrm>
          <a:prstGeom prst="rect">
            <a:avLst/>
          </a:prstGeom>
        </p:spPr>
        <p:txBody>
          <a:bodyPr wrap="square">
            <a:spAutoFit/>
          </a:bodyPr>
          <a:lstStyle/>
          <a:p>
            <a:r>
              <a:rPr lang="en-US" dirty="0"/>
              <a:t>Title: Constantine The Great</a:t>
            </a:r>
          </a:p>
          <a:p>
            <a:r>
              <a:rPr lang="en-US" dirty="0"/>
              <a:t>Medium: Marble</a:t>
            </a:r>
          </a:p>
          <a:p>
            <a:r>
              <a:rPr lang="en-US" dirty="0"/>
              <a:t>Size: height of head 8'6" (2.6 m)</a:t>
            </a:r>
          </a:p>
          <a:p>
            <a:r>
              <a:rPr lang="en-US" dirty="0"/>
              <a:t>Date: 325–26 CE</a:t>
            </a:r>
          </a:p>
          <a:p>
            <a:r>
              <a:rPr lang="en-US" dirty="0"/>
              <a:t>Source/Museum: Basilica of </a:t>
            </a:r>
            <a:r>
              <a:rPr lang="en-US" dirty="0" err="1"/>
              <a:t>Maxentius</a:t>
            </a:r>
            <a:r>
              <a:rPr lang="en-US" dirty="0"/>
              <a:t> and Constantine, Rome / Palazzo </a:t>
            </a:r>
            <a:r>
              <a:rPr lang="en-US" dirty="0" err="1"/>
              <a:t>dei</a:t>
            </a:r>
            <a:r>
              <a:rPr lang="en-US" dirty="0"/>
              <a:t> </a:t>
            </a:r>
            <a:r>
              <a:rPr lang="en-US" dirty="0" err="1"/>
              <a:t>Conservatori</a:t>
            </a:r>
            <a:r>
              <a:rPr lang="en-US" dirty="0"/>
              <a:t>, Rome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5" y="4763"/>
            <a:ext cx="3524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47625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519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957816" y="1600200"/>
            <a:ext cx="322836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3886200"/>
            <a:ext cx="2362200" cy="1200329"/>
          </a:xfrm>
          <a:prstGeom prst="rect">
            <a:avLst/>
          </a:prstGeom>
          <a:noFill/>
        </p:spPr>
        <p:txBody>
          <a:bodyPr wrap="square" rtlCol="0">
            <a:spAutoFit/>
          </a:bodyPr>
          <a:lstStyle/>
          <a:p>
            <a:r>
              <a:rPr lang="en-US" dirty="0" err="1" smtClean="0">
                <a:solidFill>
                  <a:srgbClr val="FFFFFF"/>
                </a:solidFill>
              </a:rPr>
              <a:t>Anavysos</a:t>
            </a:r>
            <a:r>
              <a:rPr lang="en-US" dirty="0" smtClean="0">
                <a:solidFill>
                  <a:srgbClr val="FFFFFF"/>
                </a:solidFill>
              </a:rPr>
              <a:t> </a:t>
            </a:r>
            <a:r>
              <a:rPr lang="en-US" dirty="0" err="1" smtClean="0">
                <a:solidFill>
                  <a:srgbClr val="FFFFFF"/>
                </a:solidFill>
              </a:rPr>
              <a:t>Kouros</a:t>
            </a:r>
            <a:r>
              <a:rPr lang="en-US" dirty="0" smtClean="0">
                <a:solidFill>
                  <a:srgbClr val="FFFFFF"/>
                </a:solidFill>
              </a:rPr>
              <a:t>. Archaic Greek. 530 BCE. Marble with remnants of paint.</a:t>
            </a:r>
            <a:endParaRPr lang="en-US" dirty="0">
              <a:solidFill>
                <a:srgbClr val="FFFFFF"/>
              </a:solidFill>
            </a:endParaRPr>
          </a:p>
        </p:txBody>
      </p:sp>
      <p:sp>
        <p:nvSpPr>
          <p:cNvPr id="5" name="TextBox 4"/>
          <p:cNvSpPr txBox="1"/>
          <p:nvPr/>
        </p:nvSpPr>
        <p:spPr>
          <a:xfrm>
            <a:off x="6400800" y="5086529"/>
            <a:ext cx="1981200" cy="646331"/>
          </a:xfrm>
          <a:prstGeom prst="rect">
            <a:avLst/>
          </a:prstGeom>
          <a:noFill/>
        </p:spPr>
        <p:txBody>
          <a:bodyPr wrap="square" rtlCol="0">
            <a:spAutoFit/>
          </a:bodyPr>
          <a:lstStyle/>
          <a:p>
            <a:r>
              <a:rPr lang="en-US" dirty="0" smtClean="0">
                <a:solidFill>
                  <a:srgbClr val="FFFFFF"/>
                </a:solidFill>
              </a:rPr>
              <a:t>Click on image for video</a:t>
            </a:r>
            <a:endParaRPr lang="en-US" dirty="0">
              <a:solidFill>
                <a:srgbClr val="FFFFFF"/>
              </a:solidFill>
            </a:endParaRPr>
          </a:p>
        </p:txBody>
      </p:sp>
    </p:spTree>
    <p:extLst>
      <p:ext uri="{BB962C8B-B14F-4D97-AF65-F5344CB8AC3E}">
        <p14:creationId xmlns:p14="http://schemas.microsoft.com/office/powerpoint/2010/main" val="45798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21151"/>
            <a:ext cx="2136590" cy="574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3886200"/>
            <a:ext cx="2514600" cy="1200329"/>
          </a:xfrm>
          <a:prstGeom prst="rect">
            <a:avLst/>
          </a:prstGeom>
          <a:noFill/>
        </p:spPr>
        <p:txBody>
          <a:bodyPr wrap="square" rtlCol="0">
            <a:spAutoFit/>
          </a:bodyPr>
          <a:lstStyle/>
          <a:p>
            <a:r>
              <a:rPr lang="en-US" dirty="0" err="1" smtClean="0">
                <a:solidFill>
                  <a:srgbClr val="FFFFFF"/>
                </a:solidFill>
              </a:rPr>
              <a:t>Peplos</a:t>
            </a:r>
            <a:r>
              <a:rPr lang="en-US" dirty="0" smtClean="0">
                <a:solidFill>
                  <a:srgbClr val="FFFFFF"/>
                </a:solidFill>
              </a:rPr>
              <a:t> Kore from the Acropolis. Archaic Greek. 530 BCE Marble, painted details.</a:t>
            </a:r>
            <a:endParaRPr lang="en-US" dirty="0">
              <a:solidFill>
                <a:srgbClr val="FFFFFF"/>
              </a:solidFill>
            </a:endParaRPr>
          </a:p>
        </p:txBody>
      </p:sp>
      <p:sp>
        <p:nvSpPr>
          <p:cNvPr id="5" name="TextBox 4"/>
          <p:cNvSpPr txBox="1"/>
          <p:nvPr/>
        </p:nvSpPr>
        <p:spPr>
          <a:xfrm>
            <a:off x="5638800" y="4876800"/>
            <a:ext cx="2209800" cy="369332"/>
          </a:xfrm>
          <a:prstGeom prst="rect">
            <a:avLst/>
          </a:prstGeom>
          <a:noFill/>
        </p:spPr>
        <p:txBody>
          <a:bodyPr wrap="square" rtlCol="0">
            <a:spAutoFit/>
          </a:bodyPr>
          <a:lstStyle/>
          <a:p>
            <a:r>
              <a:rPr lang="en-US" dirty="0" smtClean="0">
                <a:solidFill>
                  <a:srgbClr val="FFFFFF"/>
                </a:solidFill>
              </a:rPr>
              <a:t>Click on image for video</a:t>
            </a:r>
            <a:endParaRPr lang="en-US" dirty="0">
              <a:solidFill>
                <a:srgbClr val="FFFFFF"/>
              </a:solidFill>
            </a:endParaRPr>
          </a:p>
        </p:txBody>
      </p:sp>
    </p:spTree>
    <p:extLst>
      <p:ext uri="{BB962C8B-B14F-4D97-AF65-F5344CB8AC3E}">
        <p14:creationId xmlns:p14="http://schemas.microsoft.com/office/powerpoint/2010/main" val="4084170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Greek Vases</a:t>
            </a:r>
            <a:endParaRPr lang="en-US" dirty="0"/>
          </a:p>
        </p:txBody>
      </p:sp>
      <p:pic>
        <p:nvPicPr>
          <p:cNvPr id="5122"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593238" y="1600200"/>
            <a:ext cx="395752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3765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581150"/>
            <a:ext cx="908685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304800"/>
            <a:ext cx="8001000" cy="1200329"/>
          </a:xfrm>
          <a:prstGeom prst="rect">
            <a:avLst/>
          </a:prstGeom>
          <a:noFill/>
        </p:spPr>
        <p:txBody>
          <a:bodyPr wrap="square" rtlCol="0">
            <a:spAutoFit/>
          </a:bodyPr>
          <a:lstStyle/>
          <a:p>
            <a:r>
              <a:rPr lang="en-US" sz="2400" dirty="0" err="1" smtClean="0">
                <a:solidFill>
                  <a:srgbClr val="FFFFFF"/>
                </a:solidFill>
              </a:rPr>
              <a:t>Niobides</a:t>
            </a:r>
            <a:r>
              <a:rPr lang="en-US" sz="2400" dirty="0" smtClean="0">
                <a:solidFill>
                  <a:srgbClr val="FFFFFF"/>
                </a:solidFill>
              </a:rPr>
              <a:t> </a:t>
            </a:r>
            <a:r>
              <a:rPr lang="en-US" sz="2400" dirty="0" err="1" smtClean="0">
                <a:solidFill>
                  <a:srgbClr val="FFFFFF"/>
                </a:solidFill>
              </a:rPr>
              <a:t>Karater</a:t>
            </a:r>
            <a:r>
              <a:rPr lang="en-US" sz="2400" dirty="0" smtClean="0">
                <a:solidFill>
                  <a:srgbClr val="FFFFFF"/>
                </a:solidFill>
              </a:rPr>
              <a:t>. Anonymous vase painter of Classical Greece known as the Niobid painter. 460-450 BCE, Clay, red figure with white highlights</a:t>
            </a:r>
            <a:endParaRPr lang="en-US" sz="2400" dirty="0">
              <a:solidFill>
                <a:srgbClr val="FFFFFF"/>
              </a:solidFill>
            </a:endParaRPr>
          </a:p>
        </p:txBody>
      </p:sp>
      <p:sp>
        <p:nvSpPr>
          <p:cNvPr id="3" name="TextBox 2"/>
          <p:cNvSpPr txBox="1"/>
          <p:nvPr/>
        </p:nvSpPr>
        <p:spPr>
          <a:xfrm>
            <a:off x="3695700" y="4964852"/>
            <a:ext cx="1752600" cy="923330"/>
          </a:xfrm>
          <a:prstGeom prst="rect">
            <a:avLst/>
          </a:prstGeom>
          <a:noFill/>
        </p:spPr>
        <p:txBody>
          <a:bodyPr wrap="square" rtlCol="0">
            <a:spAutoFit/>
          </a:bodyPr>
          <a:lstStyle/>
          <a:p>
            <a:r>
              <a:rPr lang="en-US" dirty="0" smtClean="0">
                <a:solidFill>
                  <a:schemeClr val="bg1"/>
                </a:solidFill>
              </a:rPr>
              <a:t>Click on image for video on how pottery was made</a:t>
            </a:r>
            <a:endParaRPr lang="en-US" dirty="0">
              <a:solidFill>
                <a:schemeClr val="bg1"/>
              </a:solidFill>
            </a:endParaRPr>
          </a:p>
        </p:txBody>
      </p:sp>
    </p:spTree>
    <p:extLst>
      <p:ext uri="{BB962C8B-B14F-4D97-AF65-F5344CB8AC3E}">
        <p14:creationId xmlns:p14="http://schemas.microsoft.com/office/powerpoint/2010/main" val="22839649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Greek architectural orders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1524000"/>
            <a:ext cx="6731000"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283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14406</TotalTime>
  <Words>1531</Words>
  <Application>Microsoft Office PowerPoint</Application>
  <PresentationFormat>On-screen Show (4:3)</PresentationFormat>
  <Paragraphs>183</Paragraphs>
  <Slides>45</Slides>
  <Notes>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Horizon</vt:lpstr>
      <vt:lpstr>Mediterranean Art  Part II</vt:lpstr>
      <vt:lpstr>Essential Questions for Greek Art</vt:lpstr>
      <vt:lpstr>Periods in Greek art</vt:lpstr>
      <vt:lpstr>PowerPoint Presentation</vt:lpstr>
      <vt:lpstr>PowerPoint Presentation</vt:lpstr>
      <vt:lpstr>PowerPoint Presentation</vt:lpstr>
      <vt:lpstr>Greek Vases</vt:lpstr>
      <vt:lpstr>PowerPoint Presentation</vt:lpstr>
      <vt:lpstr>Greek architectural 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Mediterranean Art  Part II</dc:title>
  <dc:creator>defuser</dc:creator>
  <cp:lastModifiedBy>defuser</cp:lastModifiedBy>
  <cp:revision>65</cp:revision>
  <dcterms:created xsi:type="dcterms:W3CDTF">2015-10-02T11:10:06Z</dcterms:created>
  <dcterms:modified xsi:type="dcterms:W3CDTF">2015-10-20T18:06:07Z</dcterms:modified>
</cp:coreProperties>
</file>